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16" r:id="rId2"/>
    <p:sldMasterId id="2147483736" r:id="rId3"/>
  </p:sldMasterIdLst>
  <p:notesMasterIdLst>
    <p:notesMasterId r:id="rId40"/>
  </p:notesMasterIdLst>
  <p:sldIdLst>
    <p:sldId id="387" r:id="rId4"/>
    <p:sldId id="275" r:id="rId5"/>
    <p:sldId id="417" r:id="rId6"/>
    <p:sldId id="383" r:id="rId7"/>
    <p:sldId id="397" r:id="rId8"/>
    <p:sldId id="401" r:id="rId9"/>
    <p:sldId id="415" r:id="rId10"/>
    <p:sldId id="439" r:id="rId11"/>
    <p:sldId id="399" r:id="rId12"/>
    <p:sldId id="402" r:id="rId13"/>
    <p:sldId id="444" r:id="rId14"/>
    <p:sldId id="405" r:id="rId15"/>
    <p:sldId id="406" r:id="rId16"/>
    <p:sldId id="403" r:id="rId17"/>
    <p:sldId id="398" r:id="rId18"/>
    <p:sldId id="450" r:id="rId19"/>
    <p:sldId id="400" r:id="rId20"/>
    <p:sldId id="407" r:id="rId21"/>
    <p:sldId id="404" r:id="rId22"/>
    <p:sldId id="446" r:id="rId23"/>
    <p:sldId id="262" r:id="rId24"/>
    <p:sldId id="420" r:id="rId25"/>
    <p:sldId id="419" r:id="rId26"/>
    <p:sldId id="457" r:id="rId27"/>
    <p:sldId id="449" r:id="rId28"/>
    <p:sldId id="423" r:id="rId29"/>
    <p:sldId id="459" r:id="rId30"/>
    <p:sldId id="427" r:id="rId31"/>
    <p:sldId id="429" r:id="rId32"/>
    <p:sldId id="461" r:id="rId33"/>
    <p:sldId id="432" r:id="rId34"/>
    <p:sldId id="433" r:id="rId35"/>
    <p:sldId id="435" r:id="rId36"/>
    <p:sldId id="413" r:id="rId37"/>
    <p:sldId id="452" r:id="rId38"/>
    <p:sldId id="43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D3F67-BD43-4A7B-9044-0D4B6F16439E}"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FBB8-5901-4D89-83A9-8E94D33E6AE0}" type="slidenum">
              <a:rPr lang="en-US" smtClean="0"/>
              <a:t>‹#›</a:t>
            </a:fld>
            <a:endParaRPr lang="en-US"/>
          </a:p>
        </p:txBody>
      </p:sp>
    </p:spTree>
    <p:extLst>
      <p:ext uri="{BB962C8B-B14F-4D97-AF65-F5344CB8AC3E}">
        <p14:creationId xmlns:p14="http://schemas.microsoft.com/office/powerpoint/2010/main" val="329746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WuyPuH9oj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hlinkClick r:id="rId3"/>
              </a:rPr>
              <a:t>https://www.youtube.com/watch?v=WuyPuH9ojCE</a:t>
            </a:r>
            <a:endParaRPr lang="en-US"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812FBB8-5901-4D89-83A9-8E94D33E6AE0}" type="slidenum">
              <a:rPr lang="en-US" smtClean="0"/>
              <a:t>14</a:t>
            </a:fld>
            <a:endParaRPr lang="en-US"/>
          </a:p>
        </p:txBody>
      </p:sp>
    </p:spTree>
    <p:extLst>
      <p:ext uri="{BB962C8B-B14F-4D97-AF65-F5344CB8AC3E}">
        <p14:creationId xmlns:p14="http://schemas.microsoft.com/office/powerpoint/2010/main" val="197200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Natural ways to express anger is to respond Aggressively.  Anger often inspires powerful, often aggressive feelings and behaviors – that allow us to fight and defend ourselves when we are attacked.  It is extremely important to recognize the difference between anger and aggression.  Although the two are similar and may occur together, anger is an emotion that may result from frustration, fear, stress, annoyance, low-self-esteem disappointment and resentment; aggression is a negative act intended to hurt someone or something.  Anger can sometimes feel intense and overwhelming but it does not necessarily lead to violent or aggressive behavior. </a:t>
            </a: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9837A8FA-EE14-42A0-B2A0-048216448880}" type="slidenum">
              <a:rPr lang="en-US" altLang="en-US" sz="1200"/>
              <a:pPr/>
              <a:t>26</a:t>
            </a:fld>
            <a:endParaRPr lang="en-US" altLang="en-US" sz="1200"/>
          </a:p>
        </p:txBody>
      </p:sp>
    </p:spTree>
    <p:extLst>
      <p:ext uri="{BB962C8B-B14F-4D97-AF65-F5344CB8AC3E}">
        <p14:creationId xmlns:p14="http://schemas.microsoft.com/office/powerpoint/2010/main" val="158937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t>Anger may do more harm than any other emotion.  It upsets at least two people – the aggressor and the aggressed against.</a:t>
            </a:r>
          </a:p>
          <a:p>
            <a:pPr>
              <a:buFontTx/>
              <a:buChar char="•"/>
            </a:pPr>
            <a:endParaRPr lang="en-US" altLang="en-US"/>
          </a:p>
          <a:p>
            <a:pPr>
              <a:buFontTx/>
              <a:buChar char="•"/>
            </a:pPr>
            <a:r>
              <a:rPr lang="en-US" altLang="en-US"/>
              <a:t>The overall effects of anger are enormous:  anger is related to violence, crime, spouse and child abuse, divorce, stormy relationships, poor working conditions, poor physical health – headaches, hypertension, GI disturbances, heart attacks, emotional disorders and so on.</a:t>
            </a:r>
          </a:p>
          <a:p>
            <a:endParaRPr lang="en-US" altLang="en-US"/>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F899679-4BB9-4119-970F-B25D74E9345D}" type="slidenum">
              <a:rPr lang="en-US" altLang="en-US" sz="1200"/>
              <a:pPr/>
              <a:t>29</a:t>
            </a:fld>
            <a:endParaRPr lang="en-US" altLang="en-US" sz="1200"/>
          </a:p>
        </p:txBody>
      </p:sp>
    </p:spTree>
    <p:extLst>
      <p:ext uri="{BB962C8B-B14F-4D97-AF65-F5344CB8AC3E}">
        <p14:creationId xmlns:p14="http://schemas.microsoft.com/office/powerpoint/2010/main" val="77714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 are your anger cues?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fld id="{1A91723E-7FC9-49D9-9AD7-72E028B517CE}" type="slidenum">
              <a:rPr lang="en-US" altLang="en-US" sz="1200"/>
              <a:pPr/>
              <a:t>31</a:t>
            </a:fld>
            <a:endParaRPr lang="en-US" altLang="en-US" sz="1200"/>
          </a:p>
        </p:txBody>
      </p:sp>
    </p:spTree>
    <p:extLst>
      <p:ext uri="{BB962C8B-B14F-4D97-AF65-F5344CB8AC3E}">
        <p14:creationId xmlns:p14="http://schemas.microsoft.com/office/powerpoint/2010/main" val="3658846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9C47C7-55FB-4A43-9761-2389734534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CF9004F2-5602-4DD8-B5AA-CE113BF8F1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34261D7F-6984-4CD3-A930-7DD04E59AA6D}"/>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0CA6AF8D-24C1-4366-8AF7-27F73C3ED6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427405AC-28B5-4D45-9759-AF7B4C73F86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144173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7901C-C732-49C8-8A19-3D33303E5D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32606E1C-BF2D-4FF2-AD25-C8D461FED1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1176120-48A3-45ED-878A-1B7100F695C2}"/>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B09AE2C1-C8EF-47EF-AAB4-55521E2B1A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5142F9FD-EB59-479C-8A11-3950E3446D6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624255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2E14D21-4EF9-4232-913B-90BED2EDA4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29F021D0-07C6-47D0-BED4-A66987E3C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7904F5D-10B1-471C-B092-62DD99F2FE0A}"/>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C1026FE9-D285-4726-88C6-9347D0BC74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D27948A2-238D-447A-A4F0-3BCBA75DB18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27305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94609D91-0B8A-4137-B739-C0FFC206EE3F}"/>
              </a:ext>
            </a:extLst>
          </p:cNvPr>
          <p:cNvSpPr>
            <a:spLocks noGrp="1"/>
          </p:cNvSpPr>
          <p:nvPr>
            <p:ph type="pic" sz="quarter" idx="10"/>
          </p:nvPr>
        </p:nvSpPr>
        <p:spPr>
          <a:xfrm>
            <a:off x="884237" y="1111250"/>
            <a:ext cx="2168525" cy="2168525"/>
          </a:xfrm>
          <a:prstGeom prst="ellipse">
            <a:avLst/>
          </a:prstGeom>
        </p:spPr>
        <p:txBody>
          <a:bodyPr/>
          <a:lstStyle/>
          <a:p>
            <a:endParaRPr lang="en-GB" dirty="0"/>
          </a:p>
        </p:txBody>
      </p:sp>
      <p:sp>
        <p:nvSpPr>
          <p:cNvPr id="13" name="Text Placeholder 12">
            <a:extLst>
              <a:ext uri="{FF2B5EF4-FFF2-40B4-BE49-F238E27FC236}">
                <a16:creationId xmlns:a16="http://schemas.microsoft.com/office/drawing/2014/main" xmlns=""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646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94609D91-0B8A-4137-B739-C0FFC206EE3F}"/>
              </a:ext>
            </a:extLst>
          </p:cNvPr>
          <p:cNvSpPr>
            <a:spLocks noGrp="1"/>
          </p:cNvSpPr>
          <p:nvPr>
            <p:ph type="pic" sz="quarter" idx="10"/>
          </p:nvPr>
        </p:nvSpPr>
        <p:spPr>
          <a:xfrm>
            <a:off x="985837" y="1585912"/>
            <a:ext cx="3686175" cy="3686175"/>
          </a:xfrm>
          <a:prstGeom prst="ellipse">
            <a:avLst/>
          </a:prstGeom>
        </p:spPr>
        <p:txBody>
          <a:bodyPr/>
          <a:lstStyle/>
          <a:p>
            <a:endParaRPr lang="en-GB"/>
          </a:p>
        </p:txBody>
      </p:sp>
      <p:sp>
        <p:nvSpPr>
          <p:cNvPr id="13" name="Text Placeholder 12">
            <a:extLst>
              <a:ext uri="{FF2B5EF4-FFF2-40B4-BE49-F238E27FC236}">
                <a16:creationId xmlns:a16="http://schemas.microsoft.com/office/drawing/2014/main" xmlns="" id="{F76B1254-B95A-4D3A-A56B-B2EF717A4B10}"/>
              </a:ext>
            </a:extLst>
          </p:cNvPr>
          <p:cNvSpPr>
            <a:spLocks noGrp="1"/>
          </p:cNvSpPr>
          <p:nvPr>
            <p:ph type="body" sz="quarter" idx="11"/>
          </p:nvPr>
        </p:nvSpPr>
        <p:spPr>
          <a:xfrm>
            <a:off x="5686425" y="1133475"/>
            <a:ext cx="5210175"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3889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BAE24-6A49-45EA-9566-9C38D6426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752518F6-3ED1-4049-8A70-73AA9E11EF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C630FD06-0728-489C-9309-8E5885E74903}"/>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C0EA6248-6DE7-48EF-84CE-E9311D6391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5E9F6AC7-322C-4B78-A77F-9FC20C19DEE5}"/>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4685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65FBA-3A5D-4E32-AA43-25E112B871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41F829EB-E409-4770-B2DC-095C9983C5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ED0FECB4-E413-4F5F-AC16-F300D4915A97}"/>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8A277514-920D-4587-ADD2-7862BB8176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EF0627FB-334B-4BE5-8697-2687CF8E8C1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785077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B6DD91-BF0E-4564-A729-1B75F9B059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4ECC8EB8-79DC-4105-BF59-59E1F8E32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4B03A96-E364-4A11-9EDF-8857088CF685}"/>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584501C0-5D7A-4501-8656-70FBDB16D0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E65BBD1-8648-43B5-B582-0604EE209AA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855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417BC-5BB9-4C29-AD8D-32C158AF97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10F82FEC-A951-4D8C-AE1E-BDE3AE530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A00B5435-6C7C-4885-B164-B5E9E804C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AE800756-433C-46D9-8C2D-ABFAF158CD36}"/>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6" name="Footer Placeholder 5">
            <a:extLst>
              <a:ext uri="{FF2B5EF4-FFF2-40B4-BE49-F238E27FC236}">
                <a16:creationId xmlns:a16="http://schemas.microsoft.com/office/drawing/2014/main" xmlns="" id="{E5021F95-C869-4F40-B469-F59CBA631D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EBAF97EE-654E-476B-BA32-B04913E8AF24}"/>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938842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3D946-156E-4741-B1B5-C870A365092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3346D166-3A84-4249-B569-C14800F5D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5AD5C8B-E363-4B6A-AA6F-54E752E9CE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4D93A102-3BAC-4229-8D84-66D360668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54032A6-6F88-415E-AF1D-505D90B1B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C687F4D5-422E-4B1D-B531-F7E8D74125CD}"/>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8" name="Footer Placeholder 7">
            <a:extLst>
              <a:ext uri="{FF2B5EF4-FFF2-40B4-BE49-F238E27FC236}">
                <a16:creationId xmlns:a16="http://schemas.microsoft.com/office/drawing/2014/main" xmlns="" id="{1B1B1A9B-0C21-4A86-BB73-50295391F3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B68CCD9C-EA1C-4B74-A4CF-C03C0F2D234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9377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AC9C07-69B5-42AC-9BD3-F041AFD969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3432C421-DB49-41A0-BEC2-E20587B49F56}"/>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4" name="Footer Placeholder 3">
            <a:extLst>
              <a:ext uri="{FF2B5EF4-FFF2-40B4-BE49-F238E27FC236}">
                <a16:creationId xmlns:a16="http://schemas.microsoft.com/office/drawing/2014/main" xmlns="" id="{20F3AF6C-0534-49FA-9FE3-FB62B7B8B5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DBA2EB39-2555-4D91-963B-B6F9EDCC33CE}"/>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61790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03E596-30F3-4E21-8BB8-3B2F683DCD8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07DAA57-607E-462A-B0C1-6B4DBDC7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4E24008F-16E1-4DA0-9F9C-FFA7A6FD3A1D}"/>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FC13D26C-6899-4EBE-8A03-9C7A236AD1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44056CEA-896C-4DDE-A426-903C0EDA4DF7}"/>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5423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B04B59-D775-41B3-96BE-77A9A72201C4}"/>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3" name="Footer Placeholder 2">
            <a:extLst>
              <a:ext uri="{FF2B5EF4-FFF2-40B4-BE49-F238E27FC236}">
                <a16:creationId xmlns:a16="http://schemas.microsoft.com/office/drawing/2014/main" xmlns="" id="{5FD27223-0CBF-4D78-B269-7D19C89F17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B7B0B591-9DC3-4C78-89D6-AA2F219ABF4B}"/>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21327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74D78D-5886-4A5B-B5C5-4E86C129D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D6A72C43-D5FB-41FF-8D32-FA5350D9D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447312A0-776B-4FF4-99C3-113836D8D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AF42DB2-8068-4BCD-B7A4-9B648E6BB3DC}"/>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6" name="Footer Placeholder 5">
            <a:extLst>
              <a:ext uri="{FF2B5EF4-FFF2-40B4-BE49-F238E27FC236}">
                <a16:creationId xmlns:a16="http://schemas.microsoft.com/office/drawing/2014/main" xmlns="" id="{D55D6FA9-D37A-40D2-B998-DD4E6FDFC0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0269CC58-0C39-4E2D-99A7-461A4F5F35CD}"/>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327170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2BEDA0-5F22-47D2-A13D-06400971E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E5FEA482-AC92-4F5F-9BEE-6DCA19B51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9E3442AB-5529-46E0-A77E-6ABDD21D2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D62EB8-0E6C-498B-80EE-84573F71BC81}"/>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6" name="Footer Placeholder 5">
            <a:extLst>
              <a:ext uri="{FF2B5EF4-FFF2-40B4-BE49-F238E27FC236}">
                <a16:creationId xmlns:a16="http://schemas.microsoft.com/office/drawing/2014/main" xmlns="" id="{7F5EFA47-BC41-40A3-8C23-602A6F2F7B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6DC4C5F5-8647-46E0-BDA2-3939B66C9A38}"/>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92935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29617F-13BE-4DDD-82E7-B43FC69B58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50220F8A-3533-4E37-9A79-95E8FCE90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D5D21CF7-ACB2-4ECC-94DE-99FA6094ED37}"/>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342F63F7-37C5-4E00-86A1-A0C2EA80FF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780A13C3-A0F5-4FA9-A7A4-991B61E92EB3}"/>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411164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1B06E1C-47A2-4853-AF3D-2067E56DBC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2FFB5A07-2163-446B-A8CB-7EDB38E395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FF449175-8A54-457F-8D10-9A959C1C2713}"/>
              </a:ext>
            </a:extLst>
          </p:cNvPr>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015F9068-8F8E-40D6-98FD-A1D7A8CB8F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60808658-4C7F-400C-BAFB-343826DFD5C9}"/>
              </a:ext>
            </a:extLst>
          </p:cNvPr>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142489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11762EF-5B64-48B4-9883-C21789DE660F}"/>
              </a:ext>
            </a:extLst>
          </p:cNvPr>
          <p:cNvSpPr>
            <a:spLocks noGrp="1"/>
          </p:cNvSpPr>
          <p:nvPr>
            <p:ph type="pic" sz="quarter" idx="13"/>
          </p:nvPr>
        </p:nvSpPr>
        <p:spPr>
          <a:xfrm>
            <a:off x="622911" y="879186"/>
            <a:ext cx="5099632" cy="5099628"/>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xmlns=""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xmlns=""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5628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11762EF-5B64-48B4-9883-C21789DE660F}"/>
              </a:ext>
            </a:extLst>
          </p:cNvPr>
          <p:cNvSpPr>
            <a:spLocks noGrp="1"/>
          </p:cNvSpPr>
          <p:nvPr>
            <p:ph type="pic" sz="quarter" idx="13"/>
          </p:nvPr>
        </p:nvSpPr>
        <p:spPr>
          <a:xfrm>
            <a:off x="-2251105" y="-1360991"/>
            <a:ext cx="8458200" cy="8458194"/>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xmlns="" id="{372312A5-03EA-42AB-91F3-28E33C501EE3}"/>
              </a:ext>
            </a:extLst>
          </p:cNvPr>
          <p:cNvSpPr>
            <a:spLocks noGrp="1"/>
          </p:cNvSpPr>
          <p:nvPr>
            <p:ph type="body" sz="quarter" idx="14"/>
          </p:nvPr>
        </p:nvSpPr>
        <p:spPr>
          <a:xfrm>
            <a:off x="5996591" y="1911838"/>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xmlns="" id="{2C00C5FC-BD55-47D9-A1A6-C2FE37778D89}"/>
              </a:ext>
            </a:extLst>
          </p:cNvPr>
          <p:cNvSpPr>
            <a:spLocks noGrp="1"/>
          </p:cNvSpPr>
          <p:nvPr>
            <p:ph type="body" sz="quarter" idx="20"/>
          </p:nvPr>
        </p:nvSpPr>
        <p:spPr>
          <a:xfrm>
            <a:off x="6207095" y="3989894"/>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72040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11762EF-5B64-48B4-9883-C21789DE660F}"/>
              </a:ext>
            </a:extLst>
          </p:cNvPr>
          <p:cNvSpPr>
            <a:spLocks noGrp="1"/>
          </p:cNvSpPr>
          <p:nvPr>
            <p:ph type="pic" sz="quarter" idx="13"/>
          </p:nvPr>
        </p:nvSpPr>
        <p:spPr>
          <a:xfrm>
            <a:off x="4005129" y="671558"/>
            <a:ext cx="4181742" cy="4181740"/>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xmlns="" id="{372312A5-03EA-42AB-91F3-28E33C501EE3}"/>
              </a:ext>
            </a:extLst>
          </p:cNvPr>
          <p:cNvSpPr>
            <a:spLocks noGrp="1"/>
          </p:cNvSpPr>
          <p:nvPr>
            <p:ph type="body" sz="quarter" idx="14"/>
          </p:nvPr>
        </p:nvSpPr>
        <p:spPr>
          <a:xfrm>
            <a:off x="3602488" y="5165409"/>
            <a:ext cx="6195409" cy="1250603"/>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7" name="Text Placeholder 10">
            <a:extLst>
              <a:ext uri="{FF2B5EF4-FFF2-40B4-BE49-F238E27FC236}">
                <a16:creationId xmlns:a16="http://schemas.microsoft.com/office/drawing/2014/main" xmlns="" id="{2C00C5FC-BD55-47D9-A1A6-C2FE37778D89}"/>
              </a:ext>
            </a:extLst>
          </p:cNvPr>
          <p:cNvSpPr>
            <a:spLocks noGrp="1"/>
          </p:cNvSpPr>
          <p:nvPr>
            <p:ph type="body" sz="quarter" idx="20"/>
          </p:nvPr>
        </p:nvSpPr>
        <p:spPr>
          <a:xfrm>
            <a:off x="3678261" y="6036291"/>
            <a:ext cx="5616575" cy="454125"/>
          </a:xfrm>
        </p:spPr>
        <p:txBody>
          <a:bodyPr/>
          <a:lstStyle>
            <a:lvl1pPr marL="0" indent="0">
              <a:buFontTx/>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69637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56D4422-9AD5-4F57-B03F-7AB2C7088B6F}"/>
              </a:ext>
            </a:extLst>
          </p:cNvPr>
          <p:cNvSpPr>
            <a:spLocks noGrp="1"/>
          </p:cNvSpPr>
          <p:nvPr>
            <p:ph type="pic" sz="quarter" idx="10"/>
          </p:nvPr>
        </p:nvSpPr>
        <p:spPr>
          <a:xfrm>
            <a:off x="6024126" y="200025"/>
            <a:ext cx="5982574" cy="6457950"/>
          </a:xfrm>
        </p:spPr>
        <p:txBody>
          <a:bodyPr/>
          <a:lstStyle/>
          <a:p>
            <a:endParaRPr lang="en-GB"/>
          </a:p>
        </p:txBody>
      </p:sp>
    </p:spTree>
    <p:extLst>
      <p:ext uri="{BB962C8B-B14F-4D97-AF65-F5344CB8AC3E}">
        <p14:creationId xmlns:p14="http://schemas.microsoft.com/office/powerpoint/2010/main" val="1626236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56D4422-9AD5-4F57-B03F-7AB2C7088B6F}"/>
              </a:ext>
            </a:extLst>
          </p:cNvPr>
          <p:cNvSpPr>
            <a:spLocks noGrp="1"/>
          </p:cNvSpPr>
          <p:nvPr>
            <p:ph type="pic" sz="quarter" idx="10"/>
          </p:nvPr>
        </p:nvSpPr>
        <p:spPr>
          <a:xfrm rot="325581">
            <a:off x="6213068" y="707958"/>
            <a:ext cx="4318000" cy="5442083"/>
          </a:xfrm>
        </p:spPr>
        <p:txBody>
          <a:bodyPr/>
          <a:lstStyle/>
          <a:p>
            <a:endParaRPr lang="en-GB"/>
          </a:p>
        </p:txBody>
      </p:sp>
    </p:spTree>
    <p:extLst>
      <p:ext uri="{BB962C8B-B14F-4D97-AF65-F5344CB8AC3E}">
        <p14:creationId xmlns:p14="http://schemas.microsoft.com/office/powerpoint/2010/main" val="36032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89FDCA-B94F-4AE6-8638-8138A3EF1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7657980B-78F4-4870-82DE-B43AAEE75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1058910-0C63-4EC6-8F31-3EB9D05C849A}"/>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42CB206B-957C-4130-A668-2629A0DF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0BB163EB-A37B-4EB2-9162-FDC1556C2C0F}"/>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3727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53333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466B5597-730C-4777-914F-F77C4A29FE0A}"/>
              </a:ext>
            </a:extLst>
          </p:cNvPr>
          <p:cNvSpPr>
            <a:spLocks noGrp="1"/>
          </p:cNvSpPr>
          <p:nvPr>
            <p:ph type="pic" sz="quarter" idx="11"/>
          </p:nvPr>
        </p:nvSpPr>
        <p:spPr>
          <a:xfrm>
            <a:off x="225040" y="205099"/>
            <a:ext cx="5731380" cy="6447802"/>
          </a:xfrm>
        </p:spPr>
        <p:txBody>
          <a:bodyPr/>
          <a:lstStyle/>
          <a:p>
            <a:endParaRPr lang="en-GB"/>
          </a:p>
        </p:txBody>
      </p:sp>
      <p:sp>
        <p:nvSpPr>
          <p:cNvPr id="6" name="Picture Placeholder 2">
            <a:extLst>
              <a:ext uri="{FF2B5EF4-FFF2-40B4-BE49-F238E27FC236}">
                <a16:creationId xmlns:a16="http://schemas.microsoft.com/office/drawing/2014/main" xmlns="" id="{F704D096-0201-4EC7-8642-F7463FA35932}"/>
              </a:ext>
            </a:extLst>
          </p:cNvPr>
          <p:cNvSpPr>
            <a:spLocks noGrp="1"/>
          </p:cNvSpPr>
          <p:nvPr>
            <p:ph type="pic" sz="quarter" idx="12"/>
          </p:nvPr>
        </p:nvSpPr>
        <p:spPr>
          <a:xfrm>
            <a:off x="6235580" y="205099"/>
            <a:ext cx="5731380" cy="6447802"/>
          </a:xfrm>
        </p:spPr>
        <p:txBody>
          <a:bodyPr/>
          <a:lstStyle/>
          <a:p>
            <a:endParaRPr lang="en-GB"/>
          </a:p>
        </p:txBody>
      </p:sp>
    </p:spTree>
    <p:extLst>
      <p:ext uri="{BB962C8B-B14F-4D97-AF65-F5344CB8AC3E}">
        <p14:creationId xmlns:p14="http://schemas.microsoft.com/office/powerpoint/2010/main" val="46127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466B5597-730C-4777-914F-F77C4A29FE0A}"/>
              </a:ext>
            </a:extLst>
          </p:cNvPr>
          <p:cNvSpPr>
            <a:spLocks noGrp="1"/>
          </p:cNvSpPr>
          <p:nvPr>
            <p:ph type="pic" sz="quarter" idx="11"/>
          </p:nvPr>
        </p:nvSpPr>
        <p:spPr>
          <a:xfrm>
            <a:off x="225040" y="205099"/>
            <a:ext cx="5731380" cy="6447802"/>
          </a:xfrm>
        </p:spPr>
        <p:txBody>
          <a:bodyPr/>
          <a:lstStyle/>
          <a:p>
            <a:endParaRPr lang="en-GB"/>
          </a:p>
        </p:txBody>
      </p:sp>
    </p:spTree>
    <p:extLst>
      <p:ext uri="{BB962C8B-B14F-4D97-AF65-F5344CB8AC3E}">
        <p14:creationId xmlns:p14="http://schemas.microsoft.com/office/powerpoint/2010/main" val="421607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60691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791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D6550B-1DC0-4700-857F-4427C3D6A02A}" type="datetimeFigureOut">
              <a:rPr lang="en-GB" smtClean="0"/>
              <a:t>25/11/2022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81361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D6550B-1DC0-4700-857F-4427C3D6A02A}" type="datetimeFigureOut">
              <a:rPr lang="en-GB" smtClean="0"/>
              <a:t>25/11/2022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80302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D6550B-1DC0-4700-857F-4427C3D6A02A}" type="datetimeFigureOut">
              <a:rPr lang="en-GB" smtClean="0"/>
              <a:t>25/11/2022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21491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D6550B-1DC0-4700-857F-4427C3D6A02A}" type="datetimeFigureOut">
              <a:rPr lang="en-GB" smtClean="0"/>
              <a:t>25/11/2022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092636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82403D-F80D-43A0-9B3B-B4F9D79061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DC206AA0-7765-4213-86F7-3CD5AE234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D44D10CB-91FC-4A86-99F3-B239C9D3B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582C3B03-481C-4569-B0F9-78C17E8EB690}"/>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6" name="Footer Placeholder 5">
            <a:extLst>
              <a:ext uri="{FF2B5EF4-FFF2-40B4-BE49-F238E27FC236}">
                <a16:creationId xmlns:a16="http://schemas.microsoft.com/office/drawing/2014/main" xmlns="" id="{3F43B7D1-B88E-4344-A407-5C34FCFA34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139397EF-6914-4010-BB58-026D905FB6EA}"/>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249865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D6550B-1DC0-4700-857F-4427C3D6A02A}" type="datetimeFigureOut">
              <a:rPr lang="en-GB" smtClean="0"/>
              <a:t>25/11/2022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24432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D6550B-1DC0-4700-857F-4427C3D6A02A}" type="datetimeFigureOut">
              <a:rPr lang="en-GB" smtClean="0"/>
              <a:t>25/11/2022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360057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147792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6550B-1DC0-4700-857F-4427C3D6A02A}" type="datetimeFigureOut">
              <a:rPr lang="en-GB" smtClean="0"/>
              <a:t>25/11/2022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598759-2E07-4507-9B53-894437B8F4DA}" type="slidenum">
              <a:rPr lang="en-GB" smtClean="0"/>
              <a:t>‹#›</a:t>
            </a:fld>
            <a:endParaRPr lang="en-GB"/>
          </a:p>
        </p:txBody>
      </p:sp>
    </p:spTree>
    <p:extLst>
      <p:ext uri="{BB962C8B-B14F-4D97-AF65-F5344CB8AC3E}">
        <p14:creationId xmlns:p14="http://schemas.microsoft.com/office/powerpoint/2010/main" val="2635451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56D4422-9AD5-4F57-B03F-7AB2C7088B6F}"/>
              </a:ext>
            </a:extLst>
          </p:cNvPr>
          <p:cNvSpPr>
            <a:spLocks noGrp="1"/>
          </p:cNvSpPr>
          <p:nvPr>
            <p:ph type="pic" sz="quarter" idx="10"/>
          </p:nvPr>
        </p:nvSpPr>
        <p:spPr>
          <a:xfrm>
            <a:off x="1318775" y="1288425"/>
            <a:ext cx="4281150" cy="4281150"/>
          </a:xfrm>
        </p:spPr>
        <p:txBody>
          <a:bodyPr/>
          <a:lstStyle/>
          <a:p>
            <a:endParaRPr lang="en-GB"/>
          </a:p>
        </p:txBody>
      </p:sp>
    </p:spTree>
    <p:extLst>
      <p:ext uri="{BB962C8B-B14F-4D97-AF65-F5344CB8AC3E}">
        <p14:creationId xmlns:p14="http://schemas.microsoft.com/office/powerpoint/2010/main" val="107524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9" name="Picture Placeholder 6">
            <a:extLst>
              <a:ext uri="{FF2B5EF4-FFF2-40B4-BE49-F238E27FC236}">
                <a16:creationId xmlns:a16="http://schemas.microsoft.com/office/drawing/2014/main" xmlns=""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3" name="Text Placeholder 2">
            <a:extLst>
              <a:ext uri="{FF2B5EF4-FFF2-40B4-BE49-F238E27FC236}">
                <a16:creationId xmlns:a16="http://schemas.microsoft.com/office/drawing/2014/main" xmlns="" id="{55FDC0AA-D783-4E46-9EE1-0F2A10ACEEDF}"/>
              </a:ext>
            </a:extLst>
          </p:cNvPr>
          <p:cNvSpPr>
            <a:spLocks noGrp="1"/>
          </p:cNvSpPr>
          <p:nvPr>
            <p:ph type="body" sz="quarter" idx="13" hasCustomPrompt="1"/>
          </p:nvPr>
        </p:nvSpPr>
        <p:spPr>
          <a:xfrm>
            <a:off x="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
        <p:nvSpPr>
          <p:cNvPr id="11" name="Text Placeholder 2">
            <a:extLst>
              <a:ext uri="{FF2B5EF4-FFF2-40B4-BE49-F238E27FC236}">
                <a16:creationId xmlns:a16="http://schemas.microsoft.com/office/drawing/2014/main" xmlns="" id="{866D672E-4A67-48E6-84B8-7DB399CC8C4D}"/>
              </a:ext>
            </a:extLst>
          </p:cNvPr>
          <p:cNvSpPr>
            <a:spLocks noGrp="1"/>
          </p:cNvSpPr>
          <p:nvPr>
            <p:ph type="body" sz="quarter" idx="14" hasCustomPrompt="1"/>
          </p:nvPr>
        </p:nvSpPr>
        <p:spPr>
          <a:xfrm>
            <a:off x="6096000" y="3429000"/>
            <a:ext cx="6096000" cy="3429000"/>
          </a:xfrm>
        </p:spPr>
        <p:txBody>
          <a:bodyPr/>
          <a:lstStyle>
            <a:lvl1pPr marL="0" indent="0" algn="l">
              <a:buFontTx/>
              <a:buNone/>
              <a:defRPr/>
            </a:lvl1pPr>
            <a:lvl3pPr marL="914400" indent="0" algn="l">
              <a:buFontTx/>
              <a:buNone/>
              <a:defRPr/>
            </a:lvl3pPr>
            <a:lvl4pPr marL="1371600" indent="0">
              <a:buFontTx/>
              <a:buNone/>
              <a:defRPr/>
            </a:lvl4pPr>
            <a:lvl5pPr marL="1828800" indent="0">
              <a:buFontTx/>
              <a:buNone/>
              <a:defRPr/>
            </a:lvl5pPr>
          </a:lstStyle>
          <a:p>
            <a:pPr lvl="0"/>
            <a:r>
              <a:rPr lang="en-US" dirty="0"/>
              <a:t>   </a:t>
            </a:r>
            <a:br>
              <a:rPr lang="en-US" dirty="0"/>
            </a:br>
            <a:r>
              <a:rPr lang="en-US" dirty="0"/>
              <a:t>       Click to edit Master text styles</a:t>
            </a:r>
          </a:p>
          <a:p>
            <a:pPr lvl="2"/>
            <a:r>
              <a:rPr lang="en-US" dirty="0"/>
              <a:t/>
            </a:r>
            <a:br>
              <a:rPr lang="en-US" dirty="0"/>
            </a:br>
            <a:r>
              <a:rPr lang="en-US" dirty="0"/>
              <a:t>Third level</a:t>
            </a:r>
          </a:p>
        </p:txBody>
      </p:sp>
    </p:spTree>
    <p:extLst>
      <p:ext uri="{BB962C8B-B14F-4D97-AF65-F5344CB8AC3E}">
        <p14:creationId xmlns:p14="http://schemas.microsoft.com/office/powerpoint/2010/main" val="165878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11762EF-5B64-48B4-9883-C21789DE660F}"/>
              </a:ext>
            </a:extLst>
          </p:cNvPr>
          <p:cNvSpPr>
            <a:spLocks noGrp="1"/>
          </p:cNvSpPr>
          <p:nvPr>
            <p:ph type="pic" sz="quarter" idx="13"/>
          </p:nvPr>
        </p:nvSpPr>
        <p:spPr>
          <a:xfrm>
            <a:off x="1344000" y="2277000"/>
            <a:ext cx="3383987" cy="3383987"/>
          </a:xfrm>
          <a:prstGeom prst="flowChartConnector">
            <a:avLst/>
          </a:prstGeom>
          <a:solidFill>
            <a:schemeClr val="bg1"/>
          </a:solidFill>
        </p:spPr>
        <p:txBody>
          <a:bodyPr/>
          <a:lstStyle>
            <a:lvl1pPr marL="0" indent="0">
              <a:buFontTx/>
              <a:buNone/>
              <a:defRPr/>
            </a:lvl1pPr>
          </a:lstStyle>
          <a:p>
            <a:endParaRPr lang="en-GB" dirty="0"/>
          </a:p>
        </p:txBody>
      </p:sp>
      <p:sp>
        <p:nvSpPr>
          <p:cNvPr id="9" name="Text Placeholder 8">
            <a:extLst>
              <a:ext uri="{FF2B5EF4-FFF2-40B4-BE49-F238E27FC236}">
                <a16:creationId xmlns:a16="http://schemas.microsoft.com/office/drawing/2014/main" xmlns="" id="{372312A5-03EA-42AB-91F3-28E33C501EE3}"/>
              </a:ext>
            </a:extLst>
          </p:cNvPr>
          <p:cNvSpPr>
            <a:spLocks noGrp="1"/>
          </p:cNvSpPr>
          <p:nvPr>
            <p:ph type="body" sz="quarter" idx="14"/>
          </p:nvPr>
        </p:nvSpPr>
        <p:spPr>
          <a:xfrm>
            <a:off x="840000" y="765000"/>
            <a:ext cx="4464000" cy="1080000"/>
          </a:xfrm>
        </p:spPr>
        <p:txBody>
          <a:bodyPr>
            <a:normAutofit/>
          </a:bodyPr>
          <a:lstStyle>
            <a:lvl1pPr marL="0" indent="0">
              <a:buFontTx/>
              <a:buNone/>
              <a:defRPr sz="4000">
                <a:solidFill>
                  <a:schemeClr val="bg1"/>
                </a:solidFill>
              </a:defRPr>
            </a:lvl1pPr>
          </a:lstStyle>
          <a:p>
            <a:pPr lvl="0"/>
            <a:r>
              <a:rPr lang="en-US" dirty="0"/>
              <a:t>Click to edit Master text</a:t>
            </a:r>
            <a:endParaRPr lang="en-GB" dirty="0"/>
          </a:p>
        </p:txBody>
      </p:sp>
      <p:sp>
        <p:nvSpPr>
          <p:cNvPr id="11" name="Text Placeholder 10">
            <a:extLst>
              <a:ext uri="{FF2B5EF4-FFF2-40B4-BE49-F238E27FC236}">
                <a16:creationId xmlns:a16="http://schemas.microsoft.com/office/drawing/2014/main" xmlns="" id="{9109A73B-3708-473E-8E2B-ECCF8848C1A5}"/>
              </a:ext>
            </a:extLst>
          </p:cNvPr>
          <p:cNvSpPr>
            <a:spLocks noGrp="1"/>
          </p:cNvSpPr>
          <p:nvPr>
            <p:ph type="body" sz="quarter" idx="15"/>
          </p:nvPr>
        </p:nvSpPr>
        <p:spPr>
          <a:xfrm>
            <a:off x="5808000" y="2398875"/>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xmlns="" id="{832F7AF3-BF1D-46F2-83CC-0B8AA1CFA3A4}"/>
              </a:ext>
            </a:extLst>
          </p:cNvPr>
          <p:cNvSpPr>
            <a:spLocks noGrp="1"/>
          </p:cNvSpPr>
          <p:nvPr>
            <p:ph type="body" sz="quarter" idx="16"/>
          </p:nvPr>
        </p:nvSpPr>
        <p:spPr>
          <a:xfrm>
            <a:off x="5808000" y="2896425"/>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xmlns="" id="{49A0BA3A-99BA-4230-BCBC-B27470FB136F}"/>
              </a:ext>
            </a:extLst>
          </p:cNvPr>
          <p:cNvSpPr>
            <a:spLocks noGrp="1"/>
          </p:cNvSpPr>
          <p:nvPr>
            <p:ph type="body" sz="quarter" idx="19"/>
          </p:nvPr>
        </p:nvSpPr>
        <p:spPr>
          <a:xfrm>
            <a:off x="1488000" y="5942837"/>
            <a:ext cx="3383987" cy="300300"/>
          </a:xfrm>
        </p:spPr>
        <p:txBody>
          <a:bodyPr>
            <a:normAutofit/>
          </a:bodyPr>
          <a:lstStyle>
            <a:lvl1pPr marL="0" indent="0" algn="ctr">
              <a:buFontTx/>
              <a:buNone/>
              <a:defRPr sz="1400">
                <a:solidFill>
                  <a:schemeClr val="bg1"/>
                </a:solidFill>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xmlns="" id="{2C00C5FC-BD55-47D9-A1A6-C2FE37778D89}"/>
              </a:ext>
            </a:extLst>
          </p:cNvPr>
          <p:cNvSpPr>
            <a:spLocks noGrp="1"/>
          </p:cNvSpPr>
          <p:nvPr>
            <p:ph type="body" sz="quarter" idx="20"/>
          </p:nvPr>
        </p:nvSpPr>
        <p:spPr>
          <a:xfrm>
            <a:off x="5808000" y="3939450"/>
            <a:ext cx="5616575" cy="454125"/>
          </a:xfrm>
        </p:spPr>
        <p:txBody>
          <a:bodyPr/>
          <a:lstStyle>
            <a:lvl1pPr marL="0" indent="0">
              <a:buFontTx/>
              <a:buNone/>
              <a:defRPr>
                <a:solidFill>
                  <a:schemeClr val="bg1"/>
                </a:solidFill>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xmlns="" id="{F8E74961-8A41-4213-8BFA-7E12946BA70B}"/>
              </a:ext>
            </a:extLst>
          </p:cNvPr>
          <p:cNvSpPr>
            <a:spLocks noGrp="1"/>
          </p:cNvSpPr>
          <p:nvPr>
            <p:ph type="body" sz="quarter" idx="21"/>
          </p:nvPr>
        </p:nvSpPr>
        <p:spPr>
          <a:xfrm>
            <a:off x="5808000" y="4437000"/>
            <a:ext cx="5616575" cy="720000"/>
          </a:xfrm>
        </p:spPr>
        <p:txBody>
          <a:bodyPr>
            <a:normAutofit/>
          </a:bodyPr>
          <a:lstStyle>
            <a:lvl1pPr marL="0" indent="0">
              <a:buFontTx/>
              <a:buNone/>
              <a:defRPr sz="14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2381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C56D4422-9AD5-4F57-B03F-7AB2C7088B6F}"/>
              </a:ext>
            </a:extLst>
          </p:cNvPr>
          <p:cNvSpPr>
            <a:spLocks noGrp="1"/>
          </p:cNvSpPr>
          <p:nvPr>
            <p:ph type="pic" sz="quarter" idx="10"/>
          </p:nvPr>
        </p:nvSpPr>
        <p:spPr>
          <a:xfrm>
            <a:off x="5838825" y="0"/>
            <a:ext cx="6353175" cy="6858000"/>
          </a:xfrm>
        </p:spPr>
        <p:txBody>
          <a:bodyPr/>
          <a:lstStyle/>
          <a:p>
            <a:endParaRPr lang="en-GB"/>
          </a:p>
        </p:txBody>
      </p:sp>
    </p:spTree>
    <p:extLst>
      <p:ext uri="{BB962C8B-B14F-4D97-AF65-F5344CB8AC3E}">
        <p14:creationId xmlns:p14="http://schemas.microsoft.com/office/powerpoint/2010/main" val="2406135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CA836F35-F6F4-48BD-845C-2B3CF32868B9}"/>
              </a:ext>
            </a:extLst>
          </p:cNvPr>
          <p:cNvSpPr>
            <a:spLocks noGrp="1"/>
          </p:cNvSpPr>
          <p:nvPr>
            <p:ph type="pic" sz="quarter" idx="10"/>
          </p:nvPr>
        </p:nvSpPr>
        <p:spPr>
          <a:xfrm>
            <a:off x="0" y="0"/>
            <a:ext cx="6096000" cy="3429000"/>
          </a:xfrm>
        </p:spPr>
        <p:txBody>
          <a:bodyPr/>
          <a:lstStyle/>
          <a:p>
            <a:endParaRPr lang="en-GB"/>
          </a:p>
        </p:txBody>
      </p:sp>
      <p:sp>
        <p:nvSpPr>
          <p:cNvPr id="8" name="Picture Placeholder 6">
            <a:extLst>
              <a:ext uri="{FF2B5EF4-FFF2-40B4-BE49-F238E27FC236}">
                <a16:creationId xmlns:a16="http://schemas.microsoft.com/office/drawing/2014/main" xmlns="" id="{61E5AA44-35F6-4ADC-ADCB-FDABB12D73FD}"/>
              </a:ext>
            </a:extLst>
          </p:cNvPr>
          <p:cNvSpPr>
            <a:spLocks noGrp="1"/>
          </p:cNvSpPr>
          <p:nvPr>
            <p:ph type="pic" sz="quarter" idx="11"/>
          </p:nvPr>
        </p:nvSpPr>
        <p:spPr>
          <a:xfrm>
            <a:off x="0" y="3429000"/>
            <a:ext cx="6096000" cy="3429000"/>
          </a:xfrm>
        </p:spPr>
        <p:txBody>
          <a:bodyPr/>
          <a:lstStyle/>
          <a:p>
            <a:endParaRPr lang="en-GB"/>
          </a:p>
        </p:txBody>
      </p:sp>
      <p:sp>
        <p:nvSpPr>
          <p:cNvPr id="9" name="Picture Placeholder 6">
            <a:extLst>
              <a:ext uri="{FF2B5EF4-FFF2-40B4-BE49-F238E27FC236}">
                <a16:creationId xmlns:a16="http://schemas.microsoft.com/office/drawing/2014/main" xmlns="" id="{F4D773C2-659A-481A-B12C-AB00BC572032}"/>
              </a:ext>
            </a:extLst>
          </p:cNvPr>
          <p:cNvSpPr>
            <a:spLocks noGrp="1"/>
          </p:cNvSpPr>
          <p:nvPr>
            <p:ph type="pic" sz="quarter" idx="12"/>
          </p:nvPr>
        </p:nvSpPr>
        <p:spPr>
          <a:xfrm>
            <a:off x="6096000" y="0"/>
            <a:ext cx="6096000" cy="3429000"/>
          </a:xfrm>
        </p:spPr>
        <p:txBody>
          <a:bodyPr/>
          <a:lstStyle/>
          <a:p>
            <a:endParaRPr lang="en-GB"/>
          </a:p>
        </p:txBody>
      </p:sp>
      <p:sp>
        <p:nvSpPr>
          <p:cNvPr id="10" name="Picture Placeholder 6">
            <a:extLst>
              <a:ext uri="{FF2B5EF4-FFF2-40B4-BE49-F238E27FC236}">
                <a16:creationId xmlns:a16="http://schemas.microsoft.com/office/drawing/2014/main" xmlns="" id="{61E8C6FD-9C40-45F1-B97D-9F07662548C2}"/>
              </a:ext>
            </a:extLst>
          </p:cNvPr>
          <p:cNvSpPr>
            <a:spLocks noGrp="1"/>
          </p:cNvSpPr>
          <p:nvPr>
            <p:ph type="pic" sz="quarter" idx="13"/>
          </p:nvPr>
        </p:nvSpPr>
        <p:spPr>
          <a:xfrm>
            <a:off x="6096000" y="3429000"/>
            <a:ext cx="6096000" cy="3429000"/>
          </a:xfrm>
        </p:spPr>
        <p:txBody>
          <a:bodyPr/>
          <a:lstStyle/>
          <a:p>
            <a:endParaRPr lang="en-GB"/>
          </a:p>
        </p:txBody>
      </p:sp>
    </p:spTree>
    <p:extLst>
      <p:ext uri="{BB962C8B-B14F-4D97-AF65-F5344CB8AC3E}">
        <p14:creationId xmlns:p14="http://schemas.microsoft.com/office/powerpoint/2010/main" val="17474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D499AF-7D9A-42B1-98EF-C0E9E208BD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38BBF1C4-1025-47D0-8149-E1F3E911A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ECFF13A-A2B8-4917-BD16-3C39AB60E8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122D0944-444A-4268-9E28-CB4C37A05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40B57C8-C652-406B-95C2-DF4227A64A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999A77FD-2BFE-4065-AFD4-D92603B832B9}"/>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8" name="Footer Placeholder 7">
            <a:extLst>
              <a:ext uri="{FF2B5EF4-FFF2-40B4-BE49-F238E27FC236}">
                <a16:creationId xmlns:a16="http://schemas.microsoft.com/office/drawing/2014/main" xmlns="" id="{931832AA-DA04-40F9-AFED-462F82188C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5633CE15-96EA-449E-933E-50D0BE613389}"/>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236776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B0F34F-EAF1-43BE-99BE-0DC942A2B9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7AF5C0D0-367C-4C4E-813F-95F46DD9510F}"/>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4" name="Footer Placeholder 3">
            <a:extLst>
              <a:ext uri="{FF2B5EF4-FFF2-40B4-BE49-F238E27FC236}">
                <a16:creationId xmlns:a16="http://schemas.microsoft.com/office/drawing/2014/main" xmlns="" id="{AF840417-2C2F-4DA9-B905-37EEE882F5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D715A667-2A5E-4C11-A908-6653E073CB52}"/>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240556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AEE4185-4DE1-43BF-99A2-CB730710EE59}"/>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3" name="Footer Placeholder 2">
            <a:extLst>
              <a:ext uri="{FF2B5EF4-FFF2-40B4-BE49-F238E27FC236}">
                <a16:creationId xmlns:a16="http://schemas.microsoft.com/office/drawing/2014/main" xmlns="" id="{46874E70-2215-4620-96B3-C7BA844114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6D09375C-85AF-4CE8-B159-F58A520A3E6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373851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CF04BB-FE15-41AD-A230-5B2972E44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1CABA404-1A80-47CF-91D4-54E3019CC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5EFDEF29-6456-4A67-A464-533FC8CDE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3811871-0802-4C86-8144-88EF8BF05064}"/>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6" name="Footer Placeholder 5">
            <a:extLst>
              <a:ext uri="{FF2B5EF4-FFF2-40B4-BE49-F238E27FC236}">
                <a16:creationId xmlns:a16="http://schemas.microsoft.com/office/drawing/2014/main" xmlns="" id="{9FE384FC-F90E-4697-B746-C1A2A95A03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1EDF77D7-F131-4397-8AC6-73F002ABCC3D}"/>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118593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FF6B0-D698-48ED-A92F-1648CFD01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F9F2F22D-4A7E-4DB9-9BAB-E9EAEE1BD0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C679B6C7-7A46-4598-B35C-7A411CCF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EA4A168-085A-4EBD-B930-E8429A42EB3C}"/>
              </a:ext>
            </a:extLst>
          </p:cNvPr>
          <p:cNvSpPr>
            <a:spLocks noGrp="1"/>
          </p:cNvSpPr>
          <p:nvPr>
            <p:ph type="dt" sz="half" idx="10"/>
          </p:nvPr>
        </p:nvSpPr>
        <p:spPr/>
        <p:txBody>
          <a:bodyPr/>
          <a:lstStyle/>
          <a:p>
            <a:fld id="{4EAA740D-5C2A-4F1D-B82A-9ABAE18340D9}" type="datetimeFigureOut">
              <a:rPr lang="en-GB" smtClean="0"/>
              <a:t>25/11/2022</a:t>
            </a:fld>
            <a:endParaRPr lang="en-GB"/>
          </a:p>
        </p:txBody>
      </p:sp>
      <p:sp>
        <p:nvSpPr>
          <p:cNvPr id="6" name="Footer Placeholder 5">
            <a:extLst>
              <a:ext uri="{FF2B5EF4-FFF2-40B4-BE49-F238E27FC236}">
                <a16:creationId xmlns:a16="http://schemas.microsoft.com/office/drawing/2014/main" xmlns="" id="{6C3A5EB4-E43D-47B0-B783-1FE1ECE299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61F67C38-AE8D-49C9-A775-094699AEE8F8}"/>
              </a:ext>
            </a:extLst>
          </p:cNvPr>
          <p:cNvSpPr>
            <a:spLocks noGrp="1"/>
          </p:cNvSpPr>
          <p:nvPr>
            <p:ph type="sldNum" sz="quarter" idx="12"/>
          </p:nvPr>
        </p:nvSpPr>
        <p:spPr/>
        <p:txBody>
          <a:bodyPr/>
          <a:lstStyle/>
          <a:p>
            <a:fld id="{1961462A-495E-4E84-B7D2-F25738525BBA}" type="slidenum">
              <a:rPr lang="en-GB" smtClean="0"/>
              <a:t>‹#›</a:t>
            </a:fld>
            <a:endParaRPr lang="en-GB"/>
          </a:p>
        </p:txBody>
      </p:sp>
    </p:spTree>
    <p:extLst>
      <p:ext uri="{BB962C8B-B14F-4D97-AF65-F5344CB8AC3E}">
        <p14:creationId xmlns:p14="http://schemas.microsoft.com/office/powerpoint/2010/main" val="406550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8215D1D-681D-412D-AD69-AB6DE773A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02231BB5-8ABE-4170-B031-CE02CF1CB8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84E9062E-51BB-47E5-BBEF-41E0B9332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A740D-5C2A-4F1D-B82A-9ABAE18340D9}" type="datetimeFigureOut">
              <a:rPr lang="en-GB" smtClean="0"/>
              <a:t>25/11/2022</a:t>
            </a:fld>
            <a:endParaRPr lang="en-GB"/>
          </a:p>
        </p:txBody>
      </p:sp>
      <p:sp>
        <p:nvSpPr>
          <p:cNvPr id="5" name="Footer Placeholder 4">
            <a:extLst>
              <a:ext uri="{FF2B5EF4-FFF2-40B4-BE49-F238E27FC236}">
                <a16:creationId xmlns:a16="http://schemas.microsoft.com/office/drawing/2014/main" xmlns="" id="{64004441-3C96-4292-9150-732567C2C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5E5C0AD2-9217-4DBC-AC51-2ED348AEF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1462A-495E-4E84-B7D2-F25738525BBA}" type="slidenum">
              <a:rPr lang="en-GB" smtClean="0"/>
              <a:t>‹#›</a:t>
            </a:fld>
            <a:endParaRPr lang="en-GB"/>
          </a:p>
        </p:txBody>
      </p:sp>
    </p:spTree>
    <p:extLst>
      <p:ext uri="{BB962C8B-B14F-4D97-AF65-F5344CB8AC3E}">
        <p14:creationId xmlns:p14="http://schemas.microsoft.com/office/powerpoint/2010/main" val="3053424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EDEAAFE-E41F-4F8F-BFC4-0475F472AE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77CF5BE0-FC90-4C1E-B9A5-5E83ACF42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7E19EEAC-6A17-46A1-A05D-BBD753001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6550B-1DC0-4700-857F-4427C3D6A02A}" type="datetimeFigureOut">
              <a:rPr lang="en-GB" smtClean="0"/>
              <a:t>25/11/2022</a:t>
            </a:fld>
            <a:endParaRPr lang="en-GB"/>
          </a:p>
        </p:txBody>
      </p:sp>
      <p:sp>
        <p:nvSpPr>
          <p:cNvPr id="5" name="Footer Placeholder 4">
            <a:extLst>
              <a:ext uri="{FF2B5EF4-FFF2-40B4-BE49-F238E27FC236}">
                <a16:creationId xmlns:a16="http://schemas.microsoft.com/office/drawing/2014/main" xmlns="" id="{77327D57-4815-4184-886F-BF8C51F20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69817FCB-3B73-4584-A06C-ED46C502A0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8759-2E07-4507-9B53-894437B8F4DA}" type="slidenum">
              <a:rPr lang="en-GB" smtClean="0"/>
              <a:t>‹#›</a:t>
            </a:fld>
            <a:endParaRPr lang="en-GB"/>
          </a:p>
        </p:txBody>
      </p:sp>
    </p:spTree>
    <p:extLst>
      <p:ext uri="{BB962C8B-B14F-4D97-AF65-F5344CB8AC3E}">
        <p14:creationId xmlns:p14="http://schemas.microsoft.com/office/powerpoint/2010/main" val="14771610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D6550B-1DC0-4700-857F-4427C3D6A02A}" type="datetimeFigureOut">
              <a:rPr lang="en-GB" smtClean="0"/>
              <a:t>25/11/2022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598759-2E07-4507-9B53-894437B8F4DA}"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76528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3" r:id="rId13"/>
    <p:sldLayoutId id="2147483674" r:id="rId14"/>
    <p:sldLayoutId id="2147483675" r:id="rId15"/>
    <p:sldLayoutId id="2147483676" r:id="rId16"/>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2.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youtube.com/watch?v=XOU2ubWkoPw" TargetMode="External"/><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gi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8" name="Picture 7" descr="A close up of a hand&#10;&#10;Description automatically generated">
            <a:extLst>
              <a:ext uri="{FF2B5EF4-FFF2-40B4-BE49-F238E27FC236}">
                <a16:creationId xmlns:a16="http://schemas.microsoft.com/office/drawing/2014/main" xmlns="" id="{629612C9-CA48-4D71-9217-557959A32E3C}"/>
              </a:ext>
            </a:extLst>
          </p:cNvPr>
          <p:cNvPicPr>
            <a:picLocks noChangeAspect="1"/>
          </p:cNvPicPr>
          <p:nvPr/>
        </p:nvPicPr>
        <p:blipFill rotWithShape="1">
          <a:blip r:embed="rId2">
            <a:extLst>
              <a:ext uri="{28A0092B-C50C-407E-A947-70E740481C1C}">
                <a14:useLocalDpi xmlns:a14="http://schemas.microsoft.com/office/drawing/2010/main" val="0"/>
              </a:ext>
            </a:extLst>
          </a:blip>
          <a:srcRect t="12328" r="12329"/>
          <a:stretch/>
        </p:blipFill>
        <p:spPr>
          <a:xfrm>
            <a:off x="262520" y="-34212"/>
            <a:ext cx="12192000" cy="6858000"/>
          </a:xfrm>
          <a:prstGeom prst="rect">
            <a:avLst/>
          </a:prstGeom>
        </p:spPr>
      </p:pic>
      <p:sp>
        <p:nvSpPr>
          <p:cNvPr id="4" name="Rectangle 3">
            <a:extLst>
              <a:ext uri="{FF2B5EF4-FFF2-40B4-BE49-F238E27FC236}">
                <a16:creationId xmlns:a16="http://schemas.microsoft.com/office/drawing/2014/main" xmlns="" id="{F4484B4D-7E9B-489C-AAED-66B3898AA78D}"/>
              </a:ext>
            </a:extLst>
          </p:cNvPr>
          <p:cNvSpPr/>
          <p:nvPr/>
        </p:nvSpPr>
        <p:spPr>
          <a:xfrm>
            <a:off x="55592" y="4424383"/>
            <a:ext cx="12192000" cy="1466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xmlns="" id="{82036469-5E3A-465A-9968-463C0EDCC6B6}"/>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33375 w 12192000"/>
              <a:gd name="connsiteY5" fmla="*/ 248613 h 6858000"/>
              <a:gd name="connsiteX6" fmla="*/ 333375 w 12192000"/>
              <a:gd name="connsiteY6" fmla="*/ 6609386 h 6858000"/>
              <a:gd name="connsiteX7" fmla="*/ 11858625 w 12192000"/>
              <a:gd name="connsiteY7" fmla="*/ 6609386 h 6858000"/>
              <a:gd name="connsiteX8" fmla="*/ 11858625 w 12192000"/>
              <a:gd name="connsiteY8" fmla="*/ 248613 h 6858000"/>
              <a:gd name="connsiteX9" fmla="*/ 333375 w 12192000"/>
              <a:gd name="connsiteY9" fmla="*/ 2486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333375" y="248613"/>
                </a:moveTo>
                <a:lnTo>
                  <a:pt x="333375" y="6609386"/>
                </a:lnTo>
                <a:lnTo>
                  <a:pt x="11858625" y="6609386"/>
                </a:lnTo>
                <a:lnTo>
                  <a:pt x="11858625" y="248613"/>
                </a:lnTo>
                <a:lnTo>
                  <a:pt x="333375" y="2486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xmlns="" id="{ED9B16C9-9CBC-40F4-9C17-5712A25A84CA}"/>
              </a:ext>
            </a:extLst>
          </p:cNvPr>
          <p:cNvSpPr/>
          <p:nvPr/>
        </p:nvSpPr>
        <p:spPr>
          <a:xfrm rot="21448624">
            <a:off x="85726" y="61690"/>
            <a:ext cx="11991974" cy="6720109"/>
          </a:xfrm>
          <a:prstGeom prst="rect">
            <a:avLst/>
          </a:prstGeom>
          <a:noFill/>
          <a:ln w="793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A418E624-E2AC-43CC-A75C-19308BFAE2D4}"/>
              </a:ext>
            </a:extLst>
          </p:cNvPr>
          <p:cNvGrpSpPr/>
          <p:nvPr/>
        </p:nvGrpSpPr>
        <p:grpSpPr>
          <a:xfrm>
            <a:off x="9435502" y="4095021"/>
            <a:ext cx="2030382" cy="2030382"/>
            <a:chOff x="8531364" y="4060233"/>
            <a:chExt cx="2030382" cy="2030382"/>
          </a:xfrm>
        </p:grpSpPr>
        <p:sp>
          <p:nvSpPr>
            <p:cNvPr id="28" name="Oval 27">
              <a:extLst>
                <a:ext uri="{FF2B5EF4-FFF2-40B4-BE49-F238E27FC236}">
                  <a16:creationId xmlns:a16="http://schemas.microsoft.com/office/drawing/2014/main" xmlns="" id="{FB17B144-3DD6-4ED9-BC22-F19047182B0B}"/>
                </a:ext>
              </a:extLst>
            </p:cNvPr>
            <p:cNvSpPr/>
            <p:nvPr/>
          </p:nvSpPr>
          <p:spPr>
            <a:xfrm>
              <a:off x="8531364" y="4060233"/>
              <a:ext cx="2030382" cy="2030382"/>
            </a:xfrm>
            <a:prstGeom prst="ellipse">
              <a:avLst/>
            </a:prstGeom>
            <a:solidFill>
              <a:schemeClr val="tx1">
                <a:lumMod val="95000"/>
                <a:lumOff val="5000"/>
              </a:schemeClr>
            </a:solidFill>
            <a:ln w="1047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Graphic 3" descr="Brain in head">
              <a:extLst>
                <a:ext uri="{FF2B5EF4-FFF2-40B4-BE49-F238E27FC236}">
                  <a16:creationId xmlns:a16="http://schemas.microsoft.com/office/drawing/2014/main" xmlns="" id="{8BB9895E-ACF1-40F2-8AD6-7D85FCC526AB}"/>
                </a:ext>
              </a:extLst>
            </p:cNvPr>
            <p:cNvSpPr/>
            <p:nvPr/>
          </p:nvSpPr>
          <p:spPr>
            <a:xfrm>
              <a:off x="8975418" y="4349731"/>
              <a:ext cx="1209866" cy="1423372"/>
            </a:xfrm>
            <a:custGeom>
              <a:avLst/>
              <a:gdLst>
                <a:gd name="connsiteX0" fmla="*/ 435484 w 647700"/>
                <a:gd name="connsiteY0" fmla="*/ 312420 h 762000"/>
                <a:gd name="connsiteX1" fmla="*/ 350711 w 647700"/>
                <a:gd name="connsiteY1" fmla="*/ 312420 h 762000"/>
                <a:gd name="connsiteX2" fmla="*/ 284989 w 647700"/>
                <a:gd name="connsiteY2" fmla="*/ 377190 h 762000"/>
                <a:gd name="connsiteX3" fmla="*/ 284989 w 647700"/>
                <a:gd name="connsiteY3" fmla="*/ 447675 h 762000"/>
                <a:gd name="connsiteX4" fmla="*/ 242126 w 647700"/>
                <a:gd name="connsiteY4" fmla="*/ 447675 h 762000"/>
                <a:gd name="connsiteX5" fmla="*/ 242126 w 647700"/>
                <a:gd name="connsiteY5" fmla="*/ 391478 h 762000"/>
                <a:gd name="connsiteX6" fmla="*/ 228791 w 647700"/>
                <a:gd name="connsiteY6" fmla="*/ 329565 h 762000"/>
                <a:gd name="connsiteX7" fmla="*/ 200216 w 647700"/>
                <a:gd name="connsiteY7" fmla="*/ 304800 h 762000"/>
                <a:gd name="connsiteX8" fmla="*/ 179261 w 647700"/>
                <a:gd name="connsiteY8" fmla="*/ 286703 h 762000"/>
                <a:gd name="connsiteX9" fmla="*/ 172594 w 647700"/>
                <a:gd name="connsiteY9" fmla="*/ 273368 h 762000"/>
                <a:gd name="connsiteX10" fmla="*/ 207836 w 647700"/>
                <a:gd name="connsiteY10" fmla="*/ 268605 h 762000"/>
                <a:gd name="connsiteX11" fmla="*/ 218314 w 647700"/>
                <a:gd name="connsiteY11" fmla="*/ 259080 h 762000"/>
                <a:gd name="connsiteX12" fmla="*/ 210694 w 647700"/>
                <a:gd name="connsiteY12" fmla="*/ 246698 h 762000"/>
                <a:gd name="connsiteX13" fmla="*/ 166879 w 647700"/>
                <a:gd name="connsiteY13" fmla="*/ 251460 h 762000"/>
                <a:gd name="connsiteX14" fmla="*/ 165926 w 647700"/>
                <a:gd name="connsiteY14" fmla="*/ 246698 h 762000"/>
                <a:gd name="connsiteX15" fmla="*/ 168784 w 647700"/>
                <a:gd name="connsiteY15" fmla="*/ 220980 h 762000"/>
                <a:gd name="connsiteX16" fmla="*/ 213551 w 647700"/>
                <a:gd name="connsiteY16" fmla="*/ 185738 h 762000"/>
                <a:gd name="connsiteX17" fmla="*/ 224981 w 647700"/>
                <a:gd name="connsiteY17" fmla="*/ 182880 h 762000"/>
                <a:gd name="connsiteX18" fmla="*/ 227839 w 647700"/>
                <a:gd name="connsiteY18" fmla="*/ 181928 h 762000"/>
                <a:gd name="connsiteX19" fmla="*/ 228791 w 647700"/>
                <a:gd name="connsiteY19" fmla="*/ 181928 h 762000"/>
                <a:gd name="connsiteX20" fmla="*/ 241174 w 647700"/>
                <a:gd name="connsiteY20" fmla="*/ 184785 h 762000"/>
                <a:gd name="connsiteX21" fmla="*/ 245936 w 647700"/>
                <a:gd name="connsiteY21" fmla="*/ 185738 h 762000"/>
                <a:gd name="connsiteX22" fmla="*/ 251651 w 647700"/>
                <a:gd name="connsiteY22" fmla="*/ 186690 h 762000"/>
                <a:gd name="connsiteX23" fmla="*/ 264986 w 647700"/>
                <a:gd name="connsiteY23" fmla="*/ 226695 h 762000"/>
                <a:gd name="connsiteX24" fmla="*/ 245936 w 647700"/>
                <a:gd name="connsiteY24" fmla="*/ 263843 h 762000"/>
                <a:gd name="connsiteX25" fmla="*/ 244984 w 647700"/>
                <a:gd name="connsiteY25" fmla="*/ 279083 h 762000"/>
                <a:gd name="connsiteX26" fmla="*/ 259271 w 647700"/>
                <a:gd name="connsiteY26" fmla="*/ 280035 h 762000"/>
                <a:gd name="connsiteX27" fmla="*/ 275464 w 647700"/>
                <a:gd name="connsiteY27" fmla="*/ 260033 h 762000"/>
                <a:gd name="connsiteX28" fmla="*/ 276416 w 647700"/>
                <a:gd name="connsiteY28" fmla="*/ 260033 h 762000"/>
                <a:gd name="connsiteX29" fmla="*/ 323089 w 647700"/>
                <a:gd name="connsiteY29" fmla="*/ 245745 h 762000"/>
                <a:gd name="connsiteX30" fmla="*/ 327851 w 647700"/>
                <a:gd name="connsiteY30" fmla="*/ 239077 h 762000"/>
                <a:gd name="connsiteX31" fmla="*/ 325946 w 647700"/>
                <a:gd name="connsiteY31" fmla="*/ 231458 h 762000"/>
                <a:gd name="connsiteX32" fmla="*/ 311659 w 647700"/>
                <a:gd name="connsiteY32" fmla="*/ 228600 h 762000"/>
                <a:gd name="connsiteX33" fmla="*/ 284036 w 647700"/>
                <a:gd name="connsiteY33" fmla="*/ 238125 h 762000"/>
                <a:gd name="connsiteX34" fmla="*/ 285941 w 647700"/>
                <a:gd name="connsiteY34" fmla="*/ 228600 h 762000"/>
                <a:gd name="connsiteX35" fmla="*/ 280226 w 647700"/>
                <a:gd name="connsiteY35" fmla="*/ 193358 h 762000"/>
                <a:gd name="connsiteX36" fmla="*/ 303086 w 647700"/>
                <a:gd name="connsiteY36" fmla="*/ 195263 h 762000"/>
                <a:gd name="connsiteX37" fmla="*/ 323089 w 647700"/>
                <a:gd name="connsiteY37" fmla="*/ 193358 h 762000"/>
                <a:gd name="connsiteX38" fmla="*/ 370714 w 647700"/>
                <a:gd name="connsiteY38" fmla="*/ 223838 h 762000"/>
                <a:gd name="connsiteX39" fmla="*/ 418339 w 647700"/>
                <a:gd name="connsiteY39" fmla="*/ 279083 h 762000"/>
                <a:gd name="connsiteX40" fmla="*/ 423101 w 647700"/>
                <a:gd name="connsiteY40" fmla="*/ 289560 h 762000"/>
                <a:gd name="connsiteX41" fmla="*/ 434531 w 647700"/>
                <a:gd name="connsiteY41" fmla="*/ 289560 h 762000"/>
                <a:gd name="connsiteX42" fmla="*/ 439294 w 647700"/>
                <a:gd name="connsiteY42" fmla="*/ 279083 h 762000"/>
                <a:gd name="connsiteX43" fmla="*/ 413576 w 647700"/>
                <a:gd name="connsiteY43" fmla="*/ 226695 h 762000"/>
                <a:gd name="connsiteX44" fmla="*/ 446914 w 647700"/>
                <a:gd name="connsiteY44" fmla="*/ 209550 h 762000"/>
                <a:gd name="connsiteX45" fmla="*/ 445961 w 647700"/>
                <a:gd name="connsiteY45" fmla="*/ 194310 h 762000"/>
                <a:gd name="connsiteX46" fmla="*/ 430721 w 647700"/>
                <a:gd name="connsiteY46" fmla="*/ 195263 h 762000"/>
                <a:gd name="connsiteX47" fmla="*/ 395479 w 647700"/>
                <a:gd name="connsiteY47" fmla="*/ 204788 h 762000"/>
                <a:gd name="connsiteX48" fmla="*/ 345949 w 647700"/>
                <a:gd name="connsiteY48" fmla="*/ 186690 h 762000"/>
                <a:gd name="connsiteX49" fmla="*/ 383096 w 647700"/>
                <a:gd name="connsiteY49" fmla="*/ 154305 h 762000"/>
                <a:gd name="connsiteX50" fmla="*/ 379286 w 647700"/>
                <a:gd name="connsiteY50" fmla="*/ 139065 h 762000"/>
                <a:gd name="connsiteX51" fmla="*/ 364999 w 647700"/>
                <a:gd name="connsiteY51" fmla="*/ 142875 h 762000"/>
                <a:gd name="connsiteX52" fmla="*/ 260224 w 647700"/>
                <a:gd name="connsiteY52" fmla="*/ 167640 h 762000"/>
                <a:gd name="connsiteX53" fmla="*/ 276416 w 647700"/>
                <a:gd name="connsiteY53" fmla="*/ 124778 h 762000"/>
                <a:gd name="connsiteX54" fmla="*/ 270701 w 647700"/>
                <a:gd name="connsiteY54" fmla="*/ 115253 h 762000"/>
                <a:gd name="connsiteX55" fmla="*/ 259271 w 647700"/>
                <a:gd name="connsiteY55" fmla="*/ 116205 h 762000"/>
                <a:gd name="connsiteX56" fmla="*/ 254509 w 647700"/>
                <a:gd name="connsiteY56" fmla="*/ 126682 h 762000"/>
                <a:gd name="connsiteX57" fmla="*/ 220219 w 647700"/>
                <a:gd name="connsiteY57" fmla="*/ 162878 h 762000"/>
                <a:gd name="connsiteX58" fmla="*/ 210694 w 647700"/>
                <a:gd name="connsiteY58" fmla="*/ 165735 h 762000"/>
                <a:gd name="connsiteX59" fmla="*/ 178309 w 647700"/>
                <a:gd name="connsiteY59" fmla="*/ 138113 h 762000"/>
                <a:gd name="connsiteX60" fmla="*/ 167831 w 647700"/>
                <a:gd name="connsiteY60" fmla="*/ 140970 h 762000"/>
                <a:gd name="connsiteX61" fmla="*/ 164974 w 647700"/>
                <a:gd name="connsiteY61" fmla="*/ 152400 h 762000"/>
                <a:gd name="connsiteX62" fmla="*/ 173546 w 647700"/>
                <a:gd name="connsiteY62" fmla="*/ 160020 h 762000"/>
                <a:gd name="connsiteX63" fmla="*/ 190691 w 647700"/>
                <a:gd name="connsiteY63" fmla="*/ 174308 h 762000"/>
                <a:gd name="connsiteX64" fmla="*/ 190691 w 647700"/>
                <a:gd name="connsiteY64" fmla="*/ 175260 h 762000"/>
                <a:gd name="connsiteX65" fmla="*/ 151639 w 647700"/>
                <a:gd name="connsiteY65" fmla="*/ 215265 h 762000"/>
                <a:gd name="connsiteX66" fmla="*/ 148781 w 647700"/>
                <a:gd name="connsiteY66" fmla="*/ 228600 h 762000"/>
                <a:gd name="connsiteX67" fmla="*/ 144019 w 647700"/>
                <a:gd name="connsiteY67" fmla="*/ 221933 h 762000"/>
                <a:gd name="connsiteX68" fmla="*/ 136399 w 647700"/>
                <a:gd name="connsiteY68" fmla="*/ 196215 h 762000"/>
                <a:gd name="connsiteX69" fmla="*/ 129731 w 647700"/>
                <a:gd name="connsiteY69" fmla="*/ 187643 h 762000"/>
                <a:gd name="connsiteX70" fmla="*/ 119254 w 647700"/>
                <a:gd name="connsiteY70" fmla="*/ 189548 h 762000"/>
                <a:gd name="connsiteX71" fmla="*/ 116396 w 647700"/>
                <a:gd name="connsiteY71" fmla="*/ 200025 h 762000"/>
                <a:gd name="connsiteX72" fmla="*/ 126874 w 647700"/>
                <a:gd name="connsiteY72" fmla="*/ 231458 h 762000"/>
                <a:gd name="connsiteX73" fmla="*/ 150686 w 647700"/>
                <a:gd name="connsiteY73" fmla="*/ 253365 h 762000"/>
                <a:gd name="connsiteX74" fmla="*/ 163069 w 647700"/>
                <a:gd name="connsiteY74" fmla="*/ 292418 h 762000"/>
                <a:gd name="connsiteX75" fmla="*/ 138304 w 647700"/>
                <a:gd name="connsiteY75" fmla="*/ 313373 h 762000"/>
                <a:gd name="connsiteX76" fmla="*/ 132589 w 647700"/>
                <a:gd name="connsiteY76" fmla="*/ 322898 h 762000"/>
                <a:gd name="connsiteX77" fmla="*/ 138304 w 647700"/>
                <a:gd name="connsiteY77" fmla="*/ 332423 h 762000"/>
                <a:gd name="connsiteX78" fmla="*/ 148781 w 647700"/>
                <a:gd name="connsiteY78" fmla="*/ 331470 h 762000"/>
                <a:gd name="connsiteX79" fmla="*/ 174499 w 647700"/>
                <a:gd name="connsiteY79" fmla="*/ 309563 h 762000"/>
                <a:gd name="connsiteX80" fmla="*/ 191644 w 647700"/>
                <a:gd name="connsiteY80" fmla="*/ 321945 h 762000"/>
                <a:gd name="connsiteX81" fmla="*/ 216409 w 647700"/>
                <a:gd name="connsiteY81" fmla="*/ 342900 h 762000"/>
                <a:gd name="connsiteX82" fmla="*/ 224981 w 647700"/>
                <a:gd name="connsiteY82" fmla="*/ 390525 h 762000"/>
                <a:gd name="connsiteX83" fmla="*/ 224981 w 647700"/>
                <a:gd name="connsiteY83" fmla="*/ 447675 h 762000"/>
                <a:gd name="connsiteX84" fmla="*/ 181166 w 647700"/>
                <a:gd name="connsiteY84" fmla="*/ 447675 h 762000"/>
                <a:gd name="connsiteX85" fmla="*/ 143066 w 647700"/>
                <a:gd name="connsiteY85" fmla="*/ 371475 h 762000"/>
                <a:gd name="connsiteX86" fmla="*/ 83059 w 647700"/>
                <a:gd name="connsiteY86" fmla="*/ 307658 h 762000"/>
                <a:gd name="connsiteX87" fmla="*/ 82106 w 647700"/>
                <a:gd name="connsiteY87" fmla="*/ 300990 h 762000"/>
                <a:gd name="connsiteX88" fmla="*/ 84964 w 647700"/>
                <a:gd name="connsiteY88" fmla="*/ 224790 h 762000"/>
                <a:gd name="connsiteX89" fmla="*/ 82106 w 647700"/>
                <a:gd name="connsiteY89" fmla="*/ 204788 h 762000"/>
                <a:gd name="connsiteX90" fmla="*/ 134494 w 647700"/>
                <a:gd name="connsiteY90" fmla="*/ 141923 h 762000"/>
                <a:gd name="connsiteX91" fmla="*/ 196406 w 647700"/>
                <a:gd name="connsiteY91" fmla="*/ 98107 h 762000"/>
                <a:gd name="connsiteX92" fmla="*/ 211646 w 647700"/>
                <a:gd name="connsiteY92" fmla="*/ 100013 h 762000"/>
                <a:gd name="connsiteX93" fmla="*/ 257366 w 647700"/>
                <a:gd name="connsiteY93" fmla="*/ 77153 h 762000"/>
                <a:gd name="connsiteX94" fmla="*/ 305944 w 647700"/>
                <a:gd name="connsiteY94" fmla="*/ 94298 h 762000"/>
                <a:gd name="connsiteX95" fmla="*/ 363094 w 647700"/>
                <a:gd name="connsiteY95" fmla="*/ 85725 h 762000"/>
                <a:gd name="connsiteX96" fmla="*/ 405004 w 647700"/>
                <a:gd name="connsiteY96" fmla="*/ 125730 h 762000"/>
                <a:gd name="connsiteX97" fmla="*/ 408814 w 647700"/>
                <a:gd name="connsiteY97" fmla="*/ 125730 h 762000"/>
                <a:gd name="connsiteX98" fmla="*/ 474536 w 647700"/>
                <a:gd name="connsiteY98" fmla="*/ 190500 h 762000"/>
                <a:gd name="connsiteX99" fmla="*/ 474536 w 647700"/>
                <a:gd name="connsiteY99" fmla="*/ 193358 h 762000"/>
                <a:gd name="connsiteX100" fmla="*/ 506921 w 647700"/>
                <a:gd name="connsiteY100" fmla="*/ 254318 h 762000"/>
                <a:gd name="connsiteX101" fmla="*/ 435484 w 647700"/>
                <a:gd name="connsiteY101" fmla="*/ 312420 h 762000"/>
                <a:gd name="connsiteX102" fmla="*/ 638366 w 647700"/>
                <a:gd name="connsiteY102" fmla="*/ 412433 h 762000"/>
                <a:gd name="connsiteX103" fmla="*/ 572644 w 647700"/>
                <a:gd name="connsiteY103" fmla="*/ 299085 h 762000"/>
                <a:gd name="connsiteX104" fmla="*/ 572644 w 647700"/>
                <a:gd name="connsiteY104" fmla="*/ 295275 h 762000"/>
                <a:gd name="connsiteX105" fmla="*/ 432626 w 647700"/>
                <a:gd name="connsiteY105" fmla="*/ 40005 h 762000"/>
                <a:gd name="connsiteX106" fmla="*/ 140209 w 647700"/>
                <a:gd name="connsiteY106" fmla="*/ 40005 h 762000"/>
                <a:gd name="connsiteX107" fmla="*/ 191 w 647700"/>
                <a:gd name="connsiteY107" fmla="*/ 295275 h 762000"/>
                <a:gd name="connsiteX108" fmla="*/ 112586 w 647700"/>
                <a:gd name="connsiteY108" fmla="*/ 523875 h 762000"/>
                <a:gd name="connsiteX109" fmla="*/ 112586 w 647700"/>
                <a:gd name="connsiteY109" fmla="*/ 762000 h 762000"/>
                <a:gd name="connsiteX110" fmla="*/ 413576 w 647700"/>
                <a:gd name="connsiteY110" fmla="*/ 762000 h 762000"/>
                <a:gd name="connsiteX111" fmla="*/ 413576 w 647700"/>
                <a:gd name="connsiteY111" fmla="*/ 648653 h 762000"/>
                <a:gd name="connsiteX112" fmla="*/ 460249 w 647700"/>
                <a:gd name="connsiteY112" fmla="*/ 648653 h 762000"/>
                <a:gd name="connsiteX113" fmla="*/ 540259 w 647700"/>
                <a:gd name="connsiteY113" fmla="*/ 615315 h 762000"/>
                <a:gd name="connsiteX114" fmla="*/ 572644 w 647700"/>
                <a:gd name="connsiteY114" fmla="*/ 535305 h 762000"/>
                <a:gd name="connsiteX115" fmla="*/ 572644 w 647700"/>
                <a:gd name="connsiteY115" fmla="*/ 478155 h 762000"/>
                <a:gd name="connsiteX116" fmla="*/ 614554 w 647700"/>
                <a:gd name="connsiteY116" fmla="*/ 478155 h 762000"/>
                <a:gd name="connsiteX117" fmla="*/ 638366 w 647700"/>
                <a:gd name="connsiteY117" fmla="*/ 412433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47700" h="762000">
                  <a:moveTo>
                    <a:pt x="435484" y="312420"/>
                  </a:moveTo>
                  <a:lnTo>
                    <a:pt x="350711" y="312420"/>
                  </a:lnTo>
                  <a:cubicBezTo>
                    <a:pt x="314516" y="312420"/>
                    <a:pt x="284989" y="340995"/>
                    <a:pt x="284989" y="377190"/>
                  </a:cubicBezTo>
                  <a:lnTo>
                    <a:pt x="284989" y="447675"/>
                  </a:lnTo>
                  <a:lnTo>
                    <a:pt x="242126" y="447675"/>
                  </a:lnTo>
                  <a:lnTo>
                    <a:pt x="242126" y="391478"/>
                  </a:lnTo>
                  <a:cubicBezTo>
                    <a:pt x="242126" y="371475"/>
                    <a:pt x="243079" y="345758"/>
                    <a:pt x="228791" y="329565"/>
                  </a:cubicBezTo>
                  <a:cubicBezTo>
                    <a:pt x="220219" y="320040"/>
                    <a:pt x="210694" y="312420"/>
                    <a:pt x="200216" y="304800"/>
                  </a:cubicBezTo>
                  <a:cubicBezTo>
                    <a:pt x="192596" y="300038"/>
                    <a:pt x="184976" y="294323"/>
                    <a:pt x="179261" y="286703"/>
                  </a:cubicBezTo>
                  <a:cubicBezTo>
                    <a:pt x="176404" y="282893"/>
                    <a:pt x="174499" y="278130"/>
                    <a:pt x="172594" y="273368"/>
                  </a:cubicBezTo>
                  <a:cubicBezTo>
                    <a:pt x="184024" y="268605"/>
                    <a:pt x="196406" y="267653"/>
                    <a:pt x="207836" y="268605"/>
                  </a:cubicBezTo>
                  <a:cubicBezTo>
                    <a:pt x="213551" y="268605"/>
                    <a:pt x="218314" y="264795"/>
                    <a:pt x="218314" y="259080"/>
                  </a:cubicBezTo>
                  <a:cubicBezTo>
                    <a:pt x="219266" y="253365"/>
                    <a:pt x="215456" y="248602"/>
                    <a:pt x="210694" y="246698"/>
                  </a:cubicBezTo>
                  <a:cubicBezTo>
                    <a:pt x="196406" y="244793"/>
                    <a:pt x="181166" y="246698"/>
                    <a:pt x="166879" y="251460"/>
                  </a:cubicBezTo>
                  <a:cubicBezTo>
                    <a:pt x="166879" y="249555"/>
                    <a:pt x="166879" y="247650"/>
                    <a:pt x="165926" y="246698"/>
                  </a:cubicBezTo>
                  <a:cubicBezTo>
                    <a:pt x="164974" y="238125"/>
                    <a:pt x="166879" y="229552"/>
                    <a:pt x="168784" y="220980"/>
                  </a:cubicBezTo>
                  <a:cubicBezTo>
                    <a:pt x="176404" y="200978"/>
                    <a:pt x="195454" y="192405"/>
                    <a:pt x="213551" y="185738"/>
                  </a:cubicBezTo>
                  <a:cubicBezTo>
                    <a:pt x="216409" y="184785"/>
                    <a:pt x="220219" y="183833"/>
                    <a:pt x="224981" y="182880"/>
                  </a:cubicBezTo>
                  <a:lnTo>
                    <a:pt x="227839" y="181928"/>
                  </a:lnTo>
                  <a:lnTo>
                    <a:pt x="228791" y="181928"/>
                  </a:lnTo>
                  <a:cubicBezTo>
                    <a:pt x="233554" y="182880"/>
                    <a:pt x="237364" y="183833"/>
                    <a:pt x="241174" y="184785"/>
                  </a:cubicBezTo>
                  <a:lnTo>
                    <a:pt x="245936" y="185738"/>
                  </a:lnTo>
                  <a:lnTo>
                    <a:pt x="251651" y="186690"/>
                  </a:lnTo>
                  <a:cubicBezTo>
                    <a:pt x="261176" y="198120"/>
                    <a:pt x="265939" y="212408"/>
                    <a:pt x="264986" y="226695"/>
                  </a:cubicBezTo>
                  <a:cubicBezTo>
                    <a:pt x="264034" y="240983"/>
                    <a:pt x="257366" y="254318"/>
                    <a:pt x="245936" y="263843"/>
                  </a:cubicBezTo>
                  <a:cubicBezTo>
                    <a:pt x="242126" y="267653"/>
                    <a:pt x="241174" y="274320"/>
                    <a:pt x="244984" y="279083"/>
                  </a:cubicBezTo>
                  <a:cubicBezTo>
                    <a:pt x="248794" y="282893"/>
                    <a:pt x="254509" y="283845"/>
                    <a:pt x="259271" y="280035"/>
                  </a:cubicBezTo>
                  <a:cubicBezTo>
                    <a:pt x="265939" y="274320"/>
                    <a:pt x="271654" y="267653"/>
                    <a:pt x="275464" y="260033"/>
                  </a:cubicBezTo>
                  <a:lnTo>
                    <a:pt x="276416" y="260033"/>
                  </a:lnTo>
                  <a:cubicBezTo>
                    <a:pt x="292609" y="258127"/>
                    <a:pt x="308801" y="253365"/>
                    <a:pt x="323089" y="245745"/>
                  </a:cubicBezTo>
                  <a:cubicBezTo>
                    <a:pt x="324994" y="243840"/>
                    <a:pt x="326899" y="241935"/>
                    <a:pt x="327851" y="239077"/>
                  </a:cubicBezTo>
                  <a:cubicBezTo>
                    <a:pt x="328804" y="236220"/>
                    <a:pt x="327851" y="233363"/>
                    <a:pt x="325946" y="231458"/>
                  </a:cubicBezTo>
                  <a:cubicBezTo>
                    <a:pt x="322136" y="226695"/>
                    <a:pt x="316421" y="225743"/>
                    <a:pt x="311659" y="228600"/>
                  </a:cubicBezTo>
                  <a:cubicBezTo>
                    <a:pt x="303086" y="233363"/>
                    <a:pt x="294514" y="237173"/>
                    <a:pt x="284036" y="238125"/>
                  </a:cubicBezTo>
                  <a:cubicBezTo>
                    <a:pt x="284989" y="235268"/>
                    <a:pt x="285941" y="231458"/>
                    <a:pt x="285941" y="228600"/>
                  </a:cubicBezTo>
                  <a:cubicBezTo>
                    <a:pt x="286894" y="216218"/>
                    <a:pt x="284989" y="203835"/>
                    <a:pt x="280226" y="193358"/>
                  </a:cubicBezTo>
                  <a:cubicBezTo>
                    <a:pt x="287846" y="194310"/>
                    <a:pt x="295466" y="195263"/>
                    <a:pt x="303086" y="195263"/>
                  </a:cubicBezTo>
                  <a:cubicBezTo>
                    <a:pt x="309754" y="195263"/>
                    <a:pt x="316421" y="194310"/>
                    <a:pt x="323089" y="193358"/>
                  </a:cubicBezTo>
                  <a:cubicBezTo>
                    <a:pt x="335471" y="208598"/>
                    <a:pt x="351664" y="219075"/>
                    <a:pt x="370714" y="223838"/>
                  </a:cubicBezTo>
                  <a:cubicBezTo>
                    <a:pt x="395479" y="236220"/>
                    <a:pt x="418339" y="252413"/>
                    <a:pt x="418339" y="279083"/>
                  </a:cubicBezTo>
                  <a:cubicBezTo>
                    <a:pt x="418339" y="282893"/>
                    <a:pt x="420244" y="287655"/>
                    <a:pt x="423101" y="289560"/>
                  </a:cubicBezTo>
                  <a:cubicBezTo>
                    <a:pt x="426911" y="291465"/>
                    <a:pt x="430721" y="291465"/>
                    <a:pt x="434531" y="289560"/>
                  </a:cubicBezTo>
                  <a:cubicBezTo>
                    <a:pt x="438341" y="287655"/>
                    <a:pt x="440246" y="282893"/>
                    <a:pt x="439294" y="279083"/>
                  </a:cubicBezTo>
                  <a:cubicBezTo>
                    <a:pt x="439294" y="258127"/>
                    <a:pt x="429769" y="239077"/>
                    <a:pt x="413576" y="226695"/>
                  </a:cubicBezTo>
                  <a:cubicBezTo>
                    <a:pt x="426911" y="225743"/>
                    <a:pt x="438341" y="219075"/>
                    <a:pt x="446914" y="209550"/>
                  </a:cubicBezTo>
                  <a:cubicBezTo>
                    <a:pt x="450724" y="204788"/>
                    <a:pt x="449771" y="198120"/>
                    <a:pt x="445961" y="194310"/>
                  </a:cubicBezTo>
                  <a:cubicBezTo>
                    <a:pt x="441199" y="190500"/>
                    <a:pt x="434531" y="191453"/>
                    <a:pt x="430721" y="195263"/>
                  </a:cubicBezTo>
                  <a:cubicBezTo>
                    <a:pt x="425959" y="200978"/>
                    <a:pt x="413576" y="205740"/>
                    <a:pt x="395479" y="204788"/>
                  </a:cubicBezTo>
                  <a:cubicBezTo>
                    <a:pt x="377381" y="204788"/>
                    <a:pt x="359284" y="198120"/>
                    <a:pt x="345949" y="186690"/>
                  </a:cubicBezTo>
                  <a:cubicBezTo>
                    <a:pt x="361189" y="180023"/>
                    <a:pt x="374524" y="168593"/>
                    <a:pt x="383096" y="154305"/>
                  </a:cubicBezTo>
                  <a:cubicBezTo>
                    <a:pt x="385954" y="149543"/>
                    <a:pt x="384049" y="142875"/>
                    <a:pt x="379286" y="139065"/>
                  </a:cubicBezTo>
                  <a:cubicBezTo>
                    <a:pt x="374524" y="136208"/>
                    <a:pt x="367856" y="138113"/>
                    <a:pt x="364999" y="142875"/>
                  </a:cubicBezTo>
                  <a:cubicBezTo>
                    <a:pt x="348806" y="172403"/>
                    <a:pt x="314516" y="180975"/>
                    <a:pt x="260224" y="167640"/>
                  </a:cubicBezTo>
                  <a:cubicBezTo>
                    <a:pt x="272606" y="157163"/>
                    <a:pt x="278321" y="140970"/>
                    <a:pt x="276416" y="124778"/>
                  </a:cubicBezTo>
                  <a:cubicBezTo>
                    <a:pt x="276416" y="120968"/>
                    <a:pt x="274511" y="117157"/>
                    <a:pt x="270701" y="115253"/>
                  </a:cubicBezTo>
                  <a:cubicBezTo>
                    <a:pt x="266891" y="113348"/>
                    <a:pt x="263081" y="113348"/>
                    <a:pt x="259271" y="116205"/>
                  </a:cubicBezTo>
                  <a:cubicBezTo>
                    <a:pt x="255461" y="118110"/>
                    <a:pt x="254509" y="122873"/>
                    <a:pt x="254509" y="126682"/>
                  </a:cubicBezTo>
                  <a:cubicBezTo>
                    <a:pt x="255461" y="151448"/>
                    <a:pt x="242126" y="156210"/>
                    <a:pt x="220219" y="162878"/>
                  </a:cubicBezTo>
                  <a:cubicBezTo>
                    <a:pt x="217361" y="163830"/>
                    <a:pt x="213551" y="164783"/>
                    <a:pt x="210694" y="165735"/>
                  </a:cubicBezTo>
                  <a:cubicBezTo>
                    <a:pt x="204979" y="152400"/>
                    <a:pt x="192596" y="141923"/>
                    <a:pt x="178309" y="138113"/>
                  </a:cubicBezTo>
                  <a:cubicBezTo>
                    <a:pt x="174499" y="137160"/>
                    <a:pt x="170689" y="138113"/>
                    <a:pt x="167831" y="140970"/>
                  </a:cubicBezTo>
                  <a:cubicBezTo>
                    <a:pt x="164974" y="143828"/>
                    <a:pt x="164021" y="147638"/>
                    <a:pt x="164974" y="152400"/>
                  </a:cubicBezTo>
                  <a:cubicBezTo>
                    <a:pt x="165926" y="156210"/>
                    <a:pt x="168784" y="159068"/>
                    <a:pt x="173546" y="160020"/>
                  </a:cubicBezTo>
                  <a:cubicBezTo>
                    <a:pt x="181166" y="161925"/>
                    <a:pt x="186881" y="167640"/>
                    <a:pt x="190691" y="174308"/>
                  </a:cubicBezTo>
                  <a:lnTo>
                    <a:pt x="190691" y="175260"/>
                  </a:lnTo>
                  <a:cubicBezTo>
                    <a:pt x="172594" y="182880"/>
                    <a:pt x="158306" y="197168"/>
                    <a:pt x="151639" y="215265"/>
                  </a:cubicBezTo>
                  <a:cubicBezTo>
                    <a:pt x="149734" y="219075"/>
                    <a:pt x="148781" y="223838"/>
                    <a:pt x="148781" y="228600"/>
                  </a:cubicBezTo>
                  <a:cubicBezTo>
                    <a:pt x="146876" y="226695"/>
                    <a:pt x="144971" y="224790"/>
                    <a:pt x="144019" y="221933"/>
                  </a:cubicBezTo>
                  <a:cubicBezTo>
                    <a:pt x="140209" y="214313"/>
                    <a:pt x="137351" y="204788"/>
                    <a:pt x="136399" y="196215"/>
                  </a:cubicBezTo>
                  <a:cubicBezTo>
                    <a:pt x="135446" y="192405"/>
                    <a:pt x="132589" y="188595"/>
                    <a:pt x="129731" y="187643"/>
                  </a:cubicBezTo>
                  <a:cubicBezTo>
                    <a:pt x="125921" y="185738"/>
                    <a:pt x="122111" y="186690"/>
                    <a:pt x="119254" y="189548"/>
                  </a:cubicBezTo>
                  <a:cubicBezTo>
                    <a:pt x="116396" y="192405"/>
                    <a:pt x="114491" y="196215"/>
                    <a:pt x="116396" y="200025"/>
                  </a:cubicBezTo>
                  <a:cubicBezTo>
                    <a:pt x="118301" y="211455"/>
                    <a:pt x="121159" y="221933"/>
                    <a:pt x="126874" y="231458"/>
                  </a:cubicBezTo>
                  <a:cubicBezTo>
                    <a:pt x="132589" y="240983"/>
                    <a:pt x="140209" y="248602"/>
                    <a:pt x="150686" y="253365"/>
                  </a:cubicBezTo>
                  <a:cubicBezTo>
                    <a:pt x="151639" y="266700"/>
                    <a:pt x="156401" y="280035"/>
                    <a:pt x="163069" y="292418"/>
                  </a:cubicBezTo>
                  <a:cubicBezTo>
                    <a:pt x="156401" y="300990"/>
                    <a:pt x="147829" y="307658"/>
                    <a:pt x="138304" y="313373"/>
                  </a:cubicBezTo>
                  <a:cubicBezTo>
                    <a:pt x="135446" y="315278"/>
                    <a:pt x="133541" y="319088"/>
                    <a:pt x="132589" y="322898"/>
                  </a:cubicBezTo>
                  <a:cubicBezTo>
                    <a:pt x="132589" y="326708"/>
                    <a:pt x="134494" y="330518"/>
                    <a:pt x="138304" y="332423"/>
                  </a:cubicBezTo>
                  <a:cubicBezTo>
                    <a:pt x="142114" y="334328"/>
                    <a:pt x="145924" y="334328"/>
                    <a:pt x="148781" y="331470"/>
                  </a:cubicBezTo>
                  <a:cubicBezTo>
                    <a:pt x="158306" y="324803"/>
                    <a:pt x="166879" y="318135"/>
                    <a:pt x="174499" y="309563"/>
                  </a:cubicBezTo>
                  <a:cubicBezTo>
                    <a:pt x="180214" y="314325"/>
                    <a:pt x="185929" y="318135"/>
                    <a:pt x="191644" y="321945"/>
                  </a:cubicBezTo>
                  <a:cubicBezTo>
                    <a:pt x="201169" y="327660"/>
                    <a:pt x="208789" y="334328"/>
                    <a:pt x="216409" y="342900"/>
                  </a:cubicBezTo>
                  <a:cubicBezTo>
                    <a:pt x="224981" y="353378"/>
                    <a:pt x="224981" y="373380"/>
                    <a:pt x="224981" y="390525"/>
                  </a:cubicBezTo>
                  <a:lnTo>
                    <a:pt x="224981" y="447675"/>
                  </a:lnTo>
                  <a:lnTo>
                    <a:pt x="181166" y="447675"/>
                  </a:lnTo>
                  <a:cubicBezTo>
                    <a:pt x="181166" y="377190"/>
                    <a:pt x="146876" y="373380"/>
                    <a:pt x="143066" y="371475"/>
                  </a:cubicBezTo>
                  <a:cubicBezTo>
                    <a:pt x="128779" y="367665"/>
                    <a:pt x="91631" y="347663"/>
                    <a:pt x="83059" y="307658"/>
                  </a:cubicBezTo>
                  <a:cubicBezTo>
                    <a:pt x="82106" y="305753"/>
                    <a:pt x="82106" y="302895"/>
                    <a:pt x="82106" y="300990"/>
                  </a:cubicBezTo>
                  <a:cubicBezTo>
                    <a:pt x="65914" y="278130"/>
                    <a:pt x="66866" y="246698"/>
                    <a:pt x="84964" y="224790"/>
                  </a:cubicBezTo>
                  <a:cubicBezTo>
                    <a:pt x="83059" y="218123"/>
                    <a:pt x="82106" y="211455"/>
                    <a:pt x="82106" y="204788"/>
                  </a:cubicBezTo>
                  <a:cubicBezTo>
                    <a:pt x="82106" y="174308"/>
                    <a:pt x="104014" y="147638"/>
                    <a:pt x="134494" y="141923"/>
                  </a:cubicBezTo>
                  <a:cubicBezTo>
                    <a:pt x="144019" y="115253"/>
                    <a:pt x="168784" y="97155"/>
                    <a:pt x="196406" y="98107"/>
                  </a:cubicBezTo>
                  <a:cubicBezTo>
                    <a:pt x="201169" y="98107"/>
                    <a:pt x="206884" y="99060"/>
                    <a:pt x="211646" y="100013"/>
                  </a:cubicBezTo>
                  <a:cubicBezTo>
                    <a:pt x="223076" y="86678"/>
                    <a:pt x="239269" y="79057"/>
                    <a:pt x="257366" y="77153"/>
                  </a:cubicBezTo>
                  <a:cubicBezTo>
                    <a:pt x="275464" y="76200"/>
                    <a:pt x="292609" y="81915"/>
                    <a:pt x="305944" y="94298"/>
                  </a:cubicBezTo>
                  <a:cubicBezTo>
                    <a:pt x="323089" y="82868"/>
                    <a:pt x="344044" y="80010"/>
                    <a:pt x="363094" y="85725"/>
                  </a:cubicBezTo>
                  <a:cubicBezTo>
                    <a:pt x="383096" y="91440"/>
                    <a:pt x="398336" y="106680"/>
                    <a:pt x="405004" y="125730"/>
                  </a:cubicBezTo>
                  <a:lnTo>
                    <a:pt x="408814" y="125730"/>
                  </a:lnTo>
                  <a:cubicBezTo>
                    <a:pt x="445009" y="125730"/>
                    <a:pt x="473584" y="154305"/>
                    <a:pt x="474536" y="190500"/>
                  </a:cubicBezTo>
                  <a:lnTo>
                    <a:pt x="474536" y="193358"/>
                  </a:lnTo>
                  <a:cubicBezTo>
                    <a:pt x="496444" y="205740"/>
                    <a:pt x="508826" y="229552"/>
                    <a:pt x="506921" y="254318"/>
                  </a:cubicBezTo>
                  <a:cubicBezTo>
                    <a:pt x="499301" y="287655"/>
                    <a:pt x="469774" y="313373"/>
                    <a:pt x="435484" y="312420"/>
                  </a:cubicBezTo>
                  <a:close/>
                  <a:moveTo>
                    <a:pt x="638366" y="412433"/>
                  </a:moveTo>
                  <a:lnTo>
                    <a:pt x="572644" y="299085"/>
                  </a:lnTo>
                  <a:lnTo>
                    <a:pt x="572644" y="295275"/>
                  </a:lnTo>
                  <a:cubicBezTo>
                    <a:pt x="576454" y="190500"/>
                    <a:pt x="523114" y="92393"/>
                    <a:pt x="432626" y="40005"/>
                  </a:cubicBezTo>
                  <a:cubicBezTo>
                    <a:pt x="342139" y="-13335"/>
                    <a:pt x="230696" y="-13335"/>
                    <a:pt x="140209" y="40005"/>
                  </a:cubicBezTo>
                  <a:cubicBezTo>
                    <a:pt x="49721" y="92393"/>
                    <a:pt x="-3619" y="190500"/>
                    <a:pt x="191" y="295275"/>
                  </a:cubicBezTo>
                  <a:cubicBezTo>
                    <a:pt x="191" y="384810"/>
                    <a:pt x="41149" y="469583"/>
                    <a:pt x="112586" y="523875"/>
                  </a:cubicBezTo>
                  <a:lnTo>
                    <a:pt x="112586" y="762000"/>
                  </a:lnTo>
                  <a:lnTo>
                    <a:pt x="413576" y="762000"/>
                  </a:lnTo>
                  <a:lnTo>
                    <a:pt x="413576" y="648653"/>
                  </a:lnTo>
                  <a:lnTo>
                    <a:pt x="460249" y="648653"/>
                  </a:lnTo>
                  <a:cubicBezTo>
                    <a:pt x="490729" y="648653"/>
                    <a:pt x="519304" y="637223"/>
                    <a:pt x="540259" y="615315"/>
                  </a:cubicBezTo>
                  <a:cubicBezTo>
                    <a:pt x="561214" y="594360"/>
                    <a:pt x="572644" y="564833"/>
                    <a:pt x="572644" y="535305"/>
                  </a:cubicBezTo>
                  <a:lnTo>
                    <a:pt x="572644" y="478155"/>
                  </a:lnTo>
                  <a:lnTo>
                    <a:pt x="614554" y="478155"/>
                  </a:lnTo>
                  <a:cubicBezTo>
                    <a:pt x="639319" y="476250"/>
                    <a:pt x="661226" y="447675"/>
                    <a:pt x="638366" y="41243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xmlns="" id="{0E35FCD5-C6A0-4128-B449-6BF2DD23DDF7}"/>
              </a:ext>
            </a:extLst>
          </p:cNvPr>
          <p:cNvSpPr txBox="1"/>
          <p:nvPr/>
        </p:nvSpPr>
        <p:spPr>
          <a:xfrm>
            <a:off x="515302" y="4772316"/>
            <a:ext cx="8583067" cy="830997"/>
          </a:xfrm>
          <a:prstGeom prst="rect">
            <a:avLst/>
          </a:prstGeom>
          <a:noFill/>
        </p:spPr>
        <p:txBody>
          <a:bodyPr wrap="square" rtlCol="0">
            <a:spAutoFit/>
          </a:bodyPr>
          <a:lstStyle/>
          <a:p>
            <a:pPr lvl="0" algn="ctr">
              <a:defRPr/>
            </a:pPr>
            <a:r>
              <a:rPr lang="en-US" sz="4800" dirty="0">
                <a:solidFill>
                  <a:srgbClr val="FFC000"/>
                </a:solidFill>
              </a:rPr>
              <a:t>STRESS</a:t>
            </a:r>
            <a:r>
              <a:rPr lang="en-US" sz="4800" dirty="0">
                <a:solidFill>
                  <a:schemeClr val="bg1"/>
                </a:solidFill>
              </a:rPr>
              <a:t> MANAGEMENT </a:t>
            </a:r>
            <a:endParaRPr kumimoji="0" lang="en-GB" sz="4800" b="0" i="0" u="none" strike="noStrike" kern="120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Isosceles Triangle 30">
            <a:extLst>
              <a:ext uri="{FF2B5EF4-FFF2-40B4-BE49-F238E27FC236}">
                <a16:creationId xmlns:a16="http://schemas.microsoft.com/office/drawing/2014/main" xmlns="" id="{F1F5EC74-4861-4374-9A14-847CF1A767E0}"/>
              </a:ext>
            </a:extLst>
          </p:cNvPr>
          <p:cNvSpPr/>
          <p:nvPr/>
        </p:nvSpPr>
        <p:spPr>
          <a:xfrm rot="15300000">
            <a:off x="270753" y="4066432"/>
            <a:ext cx="787400" cy="6787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xmlns="" id="{56128944-6065-4904-802C-C0CEE0A645F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5302" y="915332"/>
            <a:ext cx="5377691" cy="2779028"/>
          </a:xfrm>
          <a:prstGeom prst="rect">
            <a:avLst/>
          </a:prstGeom>
        </p:spPr>
      </p:pic>
      <p:sp>
        <p:nvSpPr>
          <p:cNvPr id="12" name="TextBox 11">
            <a:extLst>
              <a:ext uri="{FF2B5EF4-FFF2-40B4-BE49-F238E27FC236}">
                <a16:creationId xmlns:a16="http://schemas.microsoft.com/office/drawing/2014/main" xmlns="" id="{0E35FCD5-C6A0-4128-B449-6BF2DD23DDF7}"/>
              </a:ext>
            </a:extLst>
          </p:cNvPr>
          <p:cNvSpPr txBox="1"/>
          <p:nvPr/>
        </p:nvSpPr>
        <p:spPr>
          <a:xfrm>
            <a:off x="349870" y="6008253"/>
            <a:ext cx="6335302" cy="1200329"/>
          </a:xfrm>
          <a:prstGeom prst="rect">
            <a:avLst/>
          </a:prstGeom>
          <a:noFill/>
        </p:spPr>
        <p:txBody>
          <a:bodyPr wrap="square" rtlCol="0">
            <a:spAutoFit/>
          </a:bodyPr>
          <a:lstStyle/>
          <a:p>
            <a:pPr lvl="0">
              <a:defRPr/>
            </a:pPr>
            <a:r>
              <a:rPr kumimoji="0" lang="en-GB" sz="2400" b="1" i="0" u="none" strike="noStrike" kern="1200" cap="none" spc="0" normalizeH="0" baseline="0" noProof="0" dirty="0">
                <a:ln>
                  <a:noFill/>
                </a:ln>
                <a:solidFill>
                  <a:srgbClr val="FFFF00"/>
                </a:solidFill>
                <a:effectLst/>
                <a:uLnTx/>
                <a:uFillTx/>
                <a:latin typeface="Arial Rounded MT Bold" panose="020F0704030504030204" pitchFamily="34" charset="0"/>
                <a:cs typeface="Aharoni" panose="02010803020104030203" pitchFamily="2" charset="-79"/>
              </a:rPr>
              <a:t>By</a:t>
            </a:r>
            <a:r>
              <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rPr>
              <a:t> </a:t>
            </a:r>
            <a:r>
              <a:rPr kumimoji="0" lang="en-GB" sz="2400" b="1" i="0" u="none" strike="noStrike" kern="1200" cap="none" spc="0" normalizeH="0" noProof="0" dirty="0" err="1">
                <a:ln>
                  <a:noFill/>
                </a:ln>
                <a:solidFill>
                  <a:srgbClr val="FFFF00"/>
                </a:solidFill>
                <a:effectLst/>
                <a:uLnTx/>
                <a:uFillTx/>
                <a:latin typeface="Arial Rounded MT Bold" panose="020F0704030504030204" pitchFamily="34" charset="0"/>
                <a:cs typeface="Aharoni" panose="02010803020104030203" pitchFamily="2" charset="-79"/>
              </a:rPr>
              <a:t>Shahtaj</a:t>
            </a:r>
            <a:r>
              <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rPr>
              <a:t> </a:t>
            </a:r>
            <a:r>
              <a:rPr kumimoji="0" lang="en-GB" sz="2400" b="1" i="0" u="none" strike="noStrike" kern="1200" cap="none" spc="0" normalizeH="0" noProof="0" dirty="0" err="1">
                <a:ln>
                  <a:noFill/>
                </a:ln>
                <a:solidFill>
                  <a:srgbClr val="FFFF00"/>
                </a:solidFill>
                <a:effectLst/>
                <a:uLnTx/>
                <a:uFillTx/>
                <a:latin typeface="Arial Rounded MT Bold" panose="020F0704030504030204" pitchFamily="34" charset="0"/>
                <a:cs typeface="Aharoni" panose="02010803020104030203" pitchFamily="2" charset="-79"/>
              </a:rPr>
              <a:t>Shakir</a:t>
            </a:r>
            <a:endPar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endParaRPr>
          </a:p>
          <a:p>
            <a:pPr lvl="0">
              <a:defRPr/>
            </a:pPr>
            <a:r>
              <a:rPr lang="en-GB" sz="2400" b="1" noProof="0" dirty="0">
                <a:solidFill>
                  <a:srgbClr val="FFFF00"/>
                </a:solidFill>
                <a:latin typeface="Arial Rounded MT Bold" panose="020F0704030504030204" pitchFamily="34" charset="0"/>
                <a:cs typeface="Aharoni" panose="02010803020104030203" pitchFamily="2" charset="-79"/>
              </a:rPr>
              <a:t>Psychology Lecture, FAST NUCES</a:t>
            </a:r>
            <a:endParaRPr kumimoji="0" lang="en-GB" sz="2400" b="1" i="0" u="none" strike="noStrike" kern="1200" cap="none" spc="0" normalizeH="0" noProof="0" dirty="0">
              <a:ln>
                <a:noFill/>
              </a:ln>
              <a:solidFill>
                <a:srgbClr val="FFFF00"/>
              </a:solidFill>
              <a:effectLst/>
              <a:uLnTx/>
              <a:uFillTx/>
              <a:latin typeface="Arial Rounded MT Bold" panose="020F0704030504030204" pitchFamily="34" charset="0"/>
              <a:cs typeface="Aharoni" panose="02010803020104030203" pitchFamily="2" charset="-79"/>
            </a:endParaRPr>
          </a:p>
          <a:p>
            <a:pPr lvl="0">
              <a:defRPr/>
            </a:pPr>
            <a:endParaRPr kumimoji="0" lang="en-GB" sz="2400" b="0" i="0" u="none" strike="noStrike" kern="1200" cap="none" spc="0" normalizeH="0" baseline="0" noProof="0" dirty="0">
              <a:ln>
                <a:noFill/>
              </a:ln>
              <a:solidFill>
                <a:schemeClr val="bg1"/>
              </a:solidFill>
              <a:effectLst/>
              <a:uLnTx/>
              <a:uFillTx/>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84375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lstStyle/>
          <a:p>
            <a:r>
              <a:rPr lang="en-US" dirty="0">
                <a:solidFill>
                  <a:srgbClr val="FFC000"/>
                </a:solidFill>
              </a:rPr>
              <a:t>Stress as a physiological Reaction: Han </a:t>
            </a:r>
            <a:r>
              <a:rPr lang="en-US" dirty="0" err="1">
                <a:solidFill>
                  <a:srgbClr val="FFC000"/>
                </a:solidFill>
              </a:rPr>
              <a:t>Selye’s</a:t>
            </a:r>
            <a:r>
              <a:rPr lang="en-US" dirty="0">
                <a:solidFill>
                  <a:srgbClr val="FFC000"/>
                </a:solidFill>
              </a:rPr>
              <a:t> GAS (General adaptation syndrome)</a:t>
            </a:r>
          </a:p>
        </p:txBody>
      </p:sp>
      <p:sp>
        <p:nvSpPr>
          <p:cNvPr id="3" name="Content Placeholder 2"/>
          <p:cNvSpPr>
            <a:spLocks noGrp="1"/>
          </p:cNvSpPr>
          <p:nvPr>
            <p:ph idx="1"/>
          </p:nvPr>
        </p:nvSpPr>
        <p:spPr>
          <a:xfrm>
            <a:off x="838199" y="1825625"/>
            <a:ext cx="11037849" cy="4787048"/>
          </a:xfrm>
        </p:spPr>
        <p:txBody>
          <a:bodyPr>
            <a:normAutofit fontScale="92500" lnSpcReduction="20000"/>
          </a:bodyPr>
          <a:lstStyle/>
          <a:p>
            <a:pPr marL="0" indent="0" algn="just">
              <a:buNone/>
            </a:pPr>
            <a:r>
              <a:rPr lang="en-US" dirty="0">
                <a:solidFill>
                  <a:schemeClr val="bg1"/>
                </a:solidFill>
              </a:rPr>
              <a:t>Stressors produce a series of physiological reactions within us.</a:t>
            </a:r>
          </a:p>
          <a:p>
            <a:pPr marL="0" indent="0" algn="just">
              <a:buNone/>
            </a:pPr>
            <a:endParaRPr lang="en-US" dirty="0">
              <a:solidFill>
                <a:schemeClr val="bg1"/>
              </a:solidFill>
            </a:endParaRPr>
          </a:p>
          <a:p>
            <a:pPr marL="0" indent="0" algn="just">
              <a:buNone/>
            </a:pPr>
            <a:r>
              <a:rPr lang="en-US" dirty="0">
                <a:solidFill>
                  <a:schemeClr val="bg1"/>
                </a:solidFill>
              </a:rPr>
              <a:t>The reaction to stressors occur in three stages</a:t>
            </a:r>
          </a:p>
          <a:p>
            <a:pPr marL="0" indent="0" algn="just">
              <a:buNone/>
            </a:pPr>
            <a:r>
              <a:rPr lang="en-US" dirty="0">
                <a:solidFill>
                  <a:schemeClr val="bg1"/>
                </a:solidFill>
              </a:rPr>
              <a:t>1. </a:t>
            </a:r>
            <a:r>
              <a:rPr lang="en-US" dirty="0">
                <a:solidFill>
                  <a:srgbClr val="FFC000"/>
                </a:solidFill>
              </a:rPr>
              <a:t>Alarm</a:t>
            </a:r>
            <a:r>
              <a:rPr lang="en-US" dirty="0">
                <a:solidFill>
                  <a:schemeClr val="bg1"/>
                </a:solidFill>
              </a:rPr>
              <a:t> (Any noticeable or rapid changes in the sympathetic system- Increased heart beat, increase blood pressure).</a:t>
            </a:r>
          </a:p>
          <a:p>
            <a:pPr marL="0" indent="0" algn="just">
              <a:buNone/>
            </a:pPr>
            <a:r>
              <a:rPr lang="en-US" dirty="0">
                <a:solidFill>
                  <a:schemeClr val="bg1"/>
                </a:solidFill>
              </a:rPr>
              <a:t>Your body goes into the “Fight or Flight Responses.” Your body prepares you to either fight the stressor or take flight and escape the stressor.</a:t>
            </a:r>
          </a:p>
          <a:p>
            <a:pPr marL="0" indent="0" algn="just">
              <a:buNone/>
            </a:pPr>
            <a:r>
              <a:rPr lang="en-US" dirty="0">
                <a:solidFill>
                  <a:schemeClr val="bg1"/>
                </a:solidFill>
              </a:rPr>
              <a:t>2. </a:t>
            </a:r>
            <a:r>
              <a:rPr lang="en-US" dirty="0">
                <a:solidFill>
                  <a:srgbClr val="FFC000"/>
                </a:solidFill>
              </a:rPr>
              <a:t>Resistance</a:t>
            </a:r>
            <a:r>
              <a:rPr lang="en-US" dirty="0">
                <a:solidFill>
                  <a:schemeClr val="bg1"/>
                </a:solidFill>
              </a:rPr>
              <a:t> ( the cause of ones stress remains present due to which a person becomes sensitive to new stressors, resulting in becoming vulnerable to physical illnesses and exhaustion). </a:t>
            </a:r>
          </a:p>
          <a:p>
            <a:pPr marL="0" indent="0" algn="just">
              <a:buNone/>
            </a:pPr>
            <a:r>
              <a:rPr lang="en-US" dirty="0">
                <a:solidFill>
                  <a:schemeClr val="bg1"/>
                </a:solidFill>
              </a:rPr>
              <a:t>Body cannot restore homeostasis, and the body functions at a higher than normal level.</a:t>
            </a:r>
          </a:p>
          <a:p>
            <a:pPr marL="0" indent="0" algn="just">
              <a:buNone/>
            </a:pPr>
            <a:r>
              <a:rPr lang="en-US" dirty="0">
                <a:solidFill>
                  <a:schemeClr val="bg1"/>
                </a:solidFill>
              </a:rPr>
              <a:t>You may become weaker, tired and unable to handle more stress</a:t>
            </a:r>
          </a:p>
          <a:p>
            <a:pPr marL="0" indent="0" algn="just">
              <a:buNone/>
            </a:pPr>
            <a:endParaRPr lang="en-US" dirty="0">
              <a:solidFill>
                <a:schemeClr val="bg1"/>
              </a:solidFill>
            </a:endParaRPr>
          </a:p>
        </p:txBody>
      </p:sp>
    </p:spTree>
    <p:extLst>
      <p:ext uri="{BB962C8B-B14F-4D97-AF65-F5344CB8AC3E}">
        <p14:creationId xmlns:p14="http://schemas.microsoft.com/office/powerpoint/2010/main" val="74897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107" y="710503"/>
            <a:ext cx="5072062" cy="4351338"/>
          </a:xfrm>
        </p:spPr>
        <p:txBody>
          <a:bodyPr>
            <a:normAutofit fontScale="85000" lnSpcReduction="10000"/>
          </a:bodyPr>
          <a:lstStyle/>
          <a:p>
            <a:pPr marL="0" indent="0" algn="just">
              <a:buNone/>
            </a:pPr>
            <a:r>
              <a:rPr lang="en-US" dirty="0">
                <a:solidFill>
                  <a:srgbClr val="FFC000"/>
                </a:solidFill>
              </a:rPr>
              <a:t>3. Exhaustion:</a:t>
            </a:r>
            <a:r>
              <a:rPr lang="en-US" dirty="0">
                <a:solidFill>
                  <a:schemeClr val="bg1"/>
                </a:solidFill>
              </a:rPr>
              <a:t> When no useful way to deal with the stress is present, this results in exhaustion. </a:t>
            </a:r>
          </a:p>
          <a:p>
            <a:pPr marL="0" indent="0" algn="just">
              <a:buNone/>
            </a:pPr>
            <a:r>
              <a:rPr lang="en-US" dirty="0">
                <a:solidFill>
                  <a:schemeClr val="bg1"/>
                </a:solidFill>
              </a:rPr>
              <a:t>At this stage all bodily energy is used which results in breaking down physically or psychologically or both.</a:t>
            </a:r>
          </a:p>
          <a:p>
            <a:pPr marL="0" indent="0" algn="just">
              <a:buNone/>
            </a:pPr>
            <a:r>
              <a:rPr lang="en-US" dirty="0">
                <a:solidFill>
                  <a:schemeClr val="bg1"/>
                </a:solidFill>
              </a:rPr>
              <a:t>With your body off balance, you are now more prone to illness, as your immune system is not able to fight.</a:t>
            </a:r>
          </a:p>
          <a:p>
            <a:pPr marL="0" indent="0" algn="just">
              <a:buNone/>
            </a:pPr>
            <a:r>
              <a:rPr lang="en-US" dirty="0">
                <a:solidFill>
                  <a:schemeClr val="bg1"/>
                </a:solidFill>
              </a:rPr>
              <a:t>This stage only happens if your body is continually fighting a stressor (usually months or years).</a:t>
            </a:r>
            <a:r>
              <a:rPr lang="en-US" dirty="0"/>
              <a:t/>
            </a:r>
            <a:br>
              <a:rPr lang="en-US" dirty="0"/>
            </a:br>
            <a:endParaRPr lang="en-US" dirty="0"/>
          </a:p>
          <a:p>
            <a:pPr algn="just"/>
            <a:endParaRPr lang="en-US" dirty="0">
              <a:solidFill>
                <a:schemeClr val="bg1"/>
              </a:solidFill>
            </a:endParaRPr>
          </a:p>
          <a:p>
            <a:endParaRPr lang="en-US" dirty="0"/>
          </a:p>
        </p:txBody>
      </p:sp>
      <p:pic>
        <p:nvPicPr>
          <p:cNvPr id="6" name="Picture 5">
            <a:extLst>
              <a:ext uri="{FF2B5EF4-FFF2-40B4-BE49-F238E27FC236}">
                <a16:creationId xmlns:a16="http://schemas.microsoft.com/office/drawing/2014/main" xmlns="" id="{716A2678-6D2A-20F9-7086-B49C68303671}"/>
              </a:ext>
            </a:extLst>
          </p:cNvPr>
          <p:cNvPicPr>
            <a:picLocks noChangeAspect="1"/>
          </p:cNvPicPr>
          <p:nvPr/>
        </p:nvPicPr>
        <p:blipFill rotWithShape="1">
          <a:blip r:embed="rId2"/>
          <a:srcRect l="14648" t="30615" r="43751" b="13524"/>
          <a:stretch/>
        </p:blipFill>
        <p:spPr>
          <a:xfrm>
            <a:off x="6348645" y="914401"/>
            <a:ext cx="5072062" cy="3829050"/>
          </a:xfrm>
          <a:prstGeom prst="rect">
            <a:avLst/>
          </a:prstGeom>
        </p:spPr>
      </p:pic>
    </p:spTree>
    <p:extLst>
      <p:ext uri="{BB962C8B-B14F-4D97-AF65-F5344CB8AC3E}">
        <p14:creationId xmlns:p14="http://schemas.microsoft.com/office/powerpoint/2010/main" val="180965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 </a:t>
            </a:r>
          </a:p>
        </p:txBody>
      </p:sp>
      <p:sp>
        <p:nvSpPr>
          <p:cNvPr id="3" name="Content Placeholder 2"/>
          <p:cNvSpPr>
            <a:spLocks noGrp="1"/>
          </p:cNvSpPr>
          <p:nvPr>
            <p:ph idx="1"/>
          </p:nvPr>
        </p:nvSpPr>
        <p:spPr/>
        <p:txBody>
          <a:bodyPr>
            <a:normAutofit lnSpcReduction="10000"/>
          </a:bodyPr>
          <a:lstStyle/>
          <a:p>
            <a:pPr algn="just"/>
            <a:r>
              <a:rPr lang="en-US" dirty="0" err="1">
                <a:solidFill>
                  <a:schemeClr val="bg1"/>
                </a:solidFill>
              </a:rPr>
              <a:t>Zehra</a:t>
            </a:r>
            <a:r>
              <a:rPr lang="en-US" dirty="0">
                <a:solidFill>
                  <a:schemeClr val="bg1"/>
                </a:solidFill>
              </a:rPr>
              <a:t> is a college student in the middle of her semester , she is strongly motivated to do well in her semester. One day she receives a call from her home that her friend is admitted in hospital </a:t>
            </a:r>
          </a:p>
          <a:p>
            <a:pPr algn="just"/>
            <a:r>
              <a:rPr lang="en-US" dirty="0">
                <a:solidFill>
                  <a:schemeClr val="bg1"/>
                </a:solidFill>
              </a:rPr>
              <a:t>She leaves college and drives for 16 hour to hospital. Her friend is admitted ,the shock and disbelief is very overwhelming for </a:t>
            </a:r>
            <a:r>
              <a:rPr lang="en-US" dirty="0" err="1">
                <a:solidFill>
                  <a:schemeClr val="bg1"/>
                </a:solidFill>
              </a:rPr>
              <a:t>zehra’s</a:t>
            </a:r>
            <a:r>
              <a:rPr lang="en-US" dirty="0">
                <a:solidFill>
                  <a:schemeClr val="bg1"/>
                </a:solidFill>
              </a:rPr>
              <a:t> </a:t>
            </a:r>
            <a:r>
              <a:rPr lang="en-US" dirty="0">
                <a:solidFill>
                  <a:srgbClr val="FFC000"/>
                </a:solidFill>
              </a:rPr>
              <a:t>initial alarm stage reaction.</a:t>
            </a:r>
          </a:p>
          <a:p>
            <a:pPr algn="just"/>
            <a:r>
              <a:rPr lang="en-US" dirty="0">
                <a:solidFill>
                  <a:srgbClr val="FFC000"/>
                </a:solidFill>
              </a:rPr>
              <a:t>Resistance stage</a:t>
            </a:r>
            <a:r>
              <a:rPr lang="en-US" dirty="0">
                <a:solidFill>
                  <a:schemeClr val="bg1"/>
                </a:solidFill>
              </a:rPr>
              <a:t>:  As her friend shows signs of recovery, but still will be admitted in the hospital for 3 days. There is little help </a:t>
            </a:r>
            <a:r>
              <a:rPr lang="en-US" dirty="0" err="1">
                <a:solidFill>
                  <a:schemeClr val="bg1"/>
                </a:solidFill>
              </a:rPr>
              <a:t>zehra</a:t>
            </a:r>
            <a:r>
              <a:rPr lang="en-US" dirty="0">
                <a:solidFill>
                  <a:schemeClr val="bg1"/>
                </a:solidFill>
              </a:rPr>
              <a:t> can do about it and she feels she cant leave the situation and go back to college now. Every day she stays at hospital, she gets further behind in her classes. </a:t>
            </a:r>
          </a:p>
        </p:txBody>
      </p:sp>
    </p:spTree>
    <p:extLst>
      <p:ext uri="{BB962C8B-B14F-4D97-AF65-F5344CB8AC3E}">
        <p14:creationId xmlns:p14="http://schemas.microsoft.com/office/powerpoint/2010/main" val="346370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a:t>
            </a:r>
          </a:p>
        </p:txBody>
      </p:sp>
      <p:sp>
        <p:nvSpPr>
          <p:cNvPr id="3" name="Content Placeholder 2"/>
          <p:cNvSpPr>
            <a:spLocks noGrp="1"/>
          </p:cNvSpPr>
          <p:nvPr>
            <p:ph idx="1"/>
          </p:nvPr>
        </p:nvSpPr>
        <p:spPr/>
        <p:txBody>
          <a:bodyPr>
            <a:normAutofit/>
          </a:bodyPr>
          <a:lstStyle/>
          <a:p>
            <a:pPr algn="just"/>
            <a:r>
              <a:rPr lang="en-US" dirty="0">
                <a:solidFill>
                  <a:schemeClr val="bg1"/>
                </a:solidFill>
              </a:rPr>
              <a:t>Zahra becomes more sensitive to her problems as she feels stuck. With time, as She becomes vulnerable to physical disease or infections like respiratory difficulties, skin rashes high BP.</a:t>
            </a:r>
          </a:p>
          <a:p>
            <a:pPr algn="just"/>
            <a:r>
              <a:rPr lang="en-US" dirty="0">
                <a:solidFill>
                  <a:schemeClr val="bg1"/>
                </a:solidFill>
              </a:rPr>
              <a:t>If </a:t>
            </a:r>
            <a:r>
              <a:rPr lang="en-US" dirty="0" err="1">
                <a:solidFill>
                  <a:schemeClr val="bg1"/>
                </a:solidFill>
              </a:rPr>
              <a:t>Zehra</a:t>
            </a:r>
            <a:r>
              <a:rPr lang="en-US" dirty="0">
                <a:solidFill>
                  <a:schemeClr val="bg1"/>
                </a:solidFill>
              </a:rPr>
              <a:t> can not find any useful way to deal with the stress she is experiencing, her physical reaction on the still-present stressors may be </a:t>
            </a:r>
            <a:r>
              <a:rPr lang="en-US" dirty="0">
                <a:solidFill>
                  <a:srgbClr val="FFC000"/>
                </a:solidFill>
              </a:rPr>
              <a:t>exhaustion. </a:t>
            </a:r>
            <a:r>
              <a:rPr lang="en-US" dirty="0">
                <a:solidFill>
                  <a:schemeClr val="bg1"/>
                </a:solidFill>
              </a:rPr>
              <a:t>At this stage, her bodily resources are nearly depleted. She is running out of time and energy. She may break down psychologically-example depression or physically or both.</a:t>
            </a:r>
            <a:br>
              <a:rPr lang="en-US" dirty="0">
                <a:solidFill>
                  <a:schemeClr val="bg1"/>
                </a:solidFill>
              </a:rPr>
            </a:br>
            <a:r>
              <a:rPr lang="en-US" dirty="0">
                <a:solidFill>
                  <a:schemeClr val="bg1"/>
                </a:solidFill>
              </a:rPr>
              <a:t>In extreme situations if the exhaustion stage remains for a long time like years , can lead to death</a:t>
            </a:r>
          </a:p>
        </p:txBody>
      </p:sp>
    </p:spTree>
    <p:extLst>
      <p:ext uri="{BB962C8B-B14F-4D97-AF65-F5344CB8AC3E}">
        <p14:creationId xmlns:p14="http://schemas.microsoft.com/office/powerpoint/2010/main" val="70350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385" y="152400"/>
            <a:ext cx="11106615" cy="546410"/>
          </a:xfrm>
        </p:spPr>
        <p:txBody>
          <a:bodyPr>
            <a:normAutofit fontScale="25000" lnSpcReduction="20000"/>
          </a:bodyPr>
          <a:lstStyle/>
          <a:p>
            <a:pPr marL="0" indent="0">
              <a:buNone/>
            </a:pPr>
            <a:r>
              <a:rPr lang="en-US" sz="14400" dirty="0">
                <a:solidFill>
                  <a:srgbClr val="FFC000"/>
                </a:solidFill>
                <a:latin typeface="Arial Rounded MT Bold" panose="020F0704030504030204" pitchFamily="34" charset="0"/>
              </a:rPr>
              <a:t>How stress affects your brain</a:t>
            </a:r>
            <a:r>
              <a:rPr lang="en-US" sz="11200" dirty="0">
                <a:solidFill>
                  <a:schemeClr val="bg1"/>
                </a:solidFill>
                <a:latin typeface="Arial Rounded MT Bold" panose="020F0704030504030204" pitchFamily="34" charset="0"/>
              </a:rPr>
              <a:t>.</a:t>
            </a:r>
            <a:r>
              <a:rPr lang="en-US" dirty="0">
                <a:solidFill>
                  <a:schemeClr val="bg1"/>
                </a:solidFill>
              </a:rPr>
              <a:t/>
            </a:r>
            <a:br>
              <a:rPr lang="en-US" dirty="0">
                <a:solidFill>
                  <a:schemeClr val="bg1"/>
                </a:solidFill>
              </a:rPr>
            </a:br>
            <a:r>
              <a:rPr lang="en-US" dirty="0">
                <a:solidFill>
                  <a:schemeClr val="bg1"/>
                </a:solidFill>
              </a:rPr>
              <a:t/>
            </a:r>
            <a:br>
              <a:rPr lang="en-US" dirty="0">
                <a:solidFill>
                  <a:schemeClr val="bg1"/>
                </a:solidFill>
              </a:rPr>
            </a:br>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6" name="Rectangle 3">
            <a:hlinkClick r:id="rId5" tooltip="Next (SHIFT+n)"/>
          </p:cNvPr>
          <p:cNvSpPr>
            <a:spLocks noChangeArrowheads="1"/>
          </p:cNvSpPr>
          <p:nvPr/>
        </p:nvSpPr>
        <p:spPr bwMode="auto">
          <a:xfrm>
            <a:off x="152400" y="152400"/>
            <a:ext cx="11853863"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How stress affects your brain - Madhumita Murgi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4734" y="656225"/>
            <a:ext cx="11709193" cy="5613400"/>
          </a:xfrm>
          <a:prstGeom prst="rect">
            <a:avLst/>
          </a:prstGeom>
        </p:spPr>
      </p:pic>
    </p:spTree>
    <p:extLst>
      <p:ext uri="{BB962C8B-B14F-4D97-AF65-F5344CB8AC3E}">
        <p14:creationId xmlns:p14="http://schemas.microsoft.com/office/powerpoint/2010/main" val="1940339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TYPES OF STRESS</a:t>
            </a:r>
            <a:endParaRPr lang="en-US" dirty="0">
              <a:solidFill>
                <a:srgbClr val="FFC000"/>
              </a:solidFill>
            </a:endParaRPr>
          </a:p>
        </p:txBody>
      </p:sp>
      <p:sp>
        <p:nvSpPr>
          <p:cNvPr id="3" name="Content Placeholder 2"/>
          <p:cNvSpPr>
            <a:spLocks noGrp="1"/>
          </p:cNvSpPr>
          <p:nvPr>
            <p:ph idx="1"/>
          </p:nvPr>
        </p:nvSpPr>
        <p:spPr>
          <a:xfrm>
            <a:off x="525965" y="1997656"/>
            <a:ext cx="8004717" cy="4351338"/>
          </a:xfrm>
        </p:spPr>
        <p:txBody>
          <a:bodyPr>
            <a:normAutofit/>
          </a:bodyPr>
          <a:lstStyle/>
          <a:p>
            <a:pPr marL="342900" lvl="0" indent="-342900" algn="just">
              <a:lnSpc>
                <a:spcPct val="100000"/>
              </a:lnSpc>
              <a:spcBef>
                <a:spcPts val="400"/>
              </a:spcBef>
              <a:buClr>
                <a:schemeClr val="dk1"/>
              </a:buClr>
              <a:buSzPts val="2000"/>
              <a:buNone/>
            </a:pPr>
            <a:r>
              <a:rPr lang="en-US" sz="3200" b="1" dirty="0">
                <a:solidFill>
                  <a:schemeClr val="bg1"/>
                </a:solidFill>
                <a:latin typeface="Times New Roman"/>
                <a:ea typeface="Times New Roman"/>
                <a:cs typeface="Times New Roman"/>
                <a:sym typeface="Times New Roman"/>
              </a:rPr>
              <a:t>EUSTRESS: </a:t>
            </a:r>
            <a:r>
              <a:rPr lang="en-US" sz="2400" dirty="0">
                <a:solidFill>
                  <a:schemeClr val="bg1"/>
                </a:solidFill>
                <a:latin typeface="Times New Roman"/>
                <a:ea typeface="Times New Roman"/>
                <a:cs typeface="Times New Roman"/>
                <a:sym typeface="Times New Roman"/>
              </a:rPr>
              <a:t>Stress that is deemed healthful or giving one the feeling of  fulfillment. </a:t>
            </a:r>
            <a:r>
              <a:rPr lang="en-US" sz="2400" dirty="0">
                <a:solidFill>
                  <a:schemeClr val="bg1"/>
                </a:solidFill>
                <a:latin typeface="Times New Roman" panose="02020603050405020304" pitchFamily="18" charset="0"/>
                <a:cs typeface="Times New Roman" panose="02020603050405020304" pitchFamily="18" charset="0"/>
              </a:rPr>
              <a:t>when it helps to produce personal growth or accomplishment.</a:t>
            </a:r>
          </a:p>
          <a:p>
            <a:pPr marL="342900" lvl="0" indent="-342900" algn="just">
              <a:lnSpc>
                <a:spcPct val="100000"/>
              </a:lnSpc>
              <a:spcBef>
                <a:spcPts val="400"/>
              </a:spcBef>
              <a:buClr>
                <a:schemeClr val="dk1"/>
              </a:buClr>
              <a:buSzPts val="2000"/>
              <a:buNone/>
            </a:pPr>
            <a:endParaRPr lang="en-US" sz="2400" dirty="0">
              <a:solidFill>
                <a:schemeClr val="bg1"/>
              </a:solidFill>
              <a:latin typeface="Times New Roman" panose="02020603050405020304" pitchFamily="18" charset="0"/>
              <a:cs typeface="Times New Roman" panose="02020603050405020304" pitchFamily="18" charset="0"/>
            </a:endParaRPr>
          </a:p>
          <a:p>
            <a:pPr marL="342900" lvl="0" indent="-342900" algn="just">
              <a:lnSpc>
                <a:spcPct val="100000"/>
              </a:lnSpc>
              <a:spcBef>
                <a:spcPts val="400"/>
              </a:spcBef>
              <a:buClr>
                <a:schemeClr val="dk1"/>
              </a:buClr>
              <a:buSzPts val="2000"/>
              <a:buNone/>
            </a:pPr>
            <a:r>
              <a:rPr lang="en-US" sz="2400" dirty="0">
                <a:solidFill>
                  <a:srgbClr val="00B0F0"/>
                </a:solidFill>
                <a:latin typeface="Times New Roman" panose="02020603050405020304" pitchFamily="18" charset="0"/>
                <a:cs typeface="Times New Roman" panose="02020603050405020304" pitchFamily="18" charset="0"/>
              </a:rPr>
              <a:t>“</a:t>
            </a:r>
            <a:r>
              <a:rPr lang="en-US" sz="2400" dirty="0">
                <a:solidFill>
                  <a:srgbClr val="00B0F0"/>
                </a:solidFill>
              </a:rPr>
              <a:t>Research has shown that moderate levels of stress can actually improve your ability to concentrate and perform at your best.”</a:t>
            </a:r>
            <a:endParaRPr lang="en-US" sz="2400" dirty="0">
              <a:solidFill>
                <a:srgbClr val="00B0F0"/>
              </a:solidFill>
              <a:latin typeface="Times New Roman" panose="02020603050405020304" pitchFamily="18" charset="0"/>
              <a:cs typeface="Times New Roman" panose="02020603050405020304" pitchFamily="18" charset="0"/>
            </a:endParaRPr>
          </a:p>
          <a:p>
            <a:pPr marL="342900" lvl="0" indent="-342900">
              <a:lnSpc>
                <a:spcPct val="100000"/>
              </a:lnSpc>
              <a:spcBef>
                <a:spcPts val="400"/>
              </a:spcBef>
              <a:buClr>
                <a:schemeClr val="dk1"/>
              </a:buClr>
              <a:buSzPts val="2000"/>
              <a:buNone/>
            </a:pPr>
            <a:endParaRPr lang="en-US" sz="3200" dirty="0">
              <a:solidFill>
                <a:schemeClr val="bg1"/>
              </a:solidFill>
              <a:latin typeface="Times New Roman"/>
              <a:ea typeface="Times New Roman"/>
              <a:cs typeface="Times New Roman"/>
              <a:sym typeface="Times New Roman"/>
            </a:endParaRPr>
          </a:p>
          <a:p>
            <a:pPr marL="342900" lvl="0" indent="-342900">
              <a:lnSpc>
                <a:spcPct val="100000"/>
              </a:lnSpc>
              <a:spcBef>
                <a:spcPts val="400"/>
              </a:spcBef>
              <a:buClr>
                <a:schemeClr val="dk1"/>
              </a:buClr>
              <a:buSzPts val="2000"/>
              <a:buNone/>
            </a:pPr>
            <a:r>
              <a:rPr lang="en-US" sz="3200" b="1" dirty="0">
                <a:solidFill>
                  <a:schemeClr val="bg1"/>
                </a:solidFill>
                <a:latin typeface="Times New Roman"/>
                <a:ea typeface="Times New Roman"/>
                <a:cs typeface="Times New Roman"/>
                <a:sym typeface="Times New Roman"/>
              </a:rPr>
              <a:t>DISTRESS:  </a:t>
            </a:r>
            <a:r>
              <a:rPr lang="en-US" sz="2400" dirty="0">
                <a:solidFill>
                  <a:schemeClr val="bg1"/>
                </a:solidFill>
                <a:latin typeface="Times New Roman"/>
                <a:ea typeface="Times New Roman"/>
                <a:cs typeface="Times New Roman"/>
                <a:sym typeface="Times New Roman"/>
              </a:rPr>
              <a:t>Stress that causes pain, suffering, trouble, danger, etc. </a:t>
            </a:r>
            <a:endParaRPr lang="en-US" sz="3200" dirty="0">
              <a:solidFill>
                <a:schemeClr val="bg1"/>
              </a:solidFill>
              <a:latin typeface="Times New Roman"/>
              <a:ea typeface="Times New Roman"/>
              <a:cs typeface="Times New Roman"/>
              <a:sym typeface="Times New Roman"/>
            </a:endParaRPr>
          </a:p>
          <a:p>
            <a:endParaRPr lang="en-US" sz="2400" dirty="0"/>
          </a:p>
        </p:txBody>
      </p:sp>
      <p:pic>
        <p:nvPicPr>
          <p:cNvPr id="5" name="Picture 4"/>
          <p:cNvPicPr>
            <a:picLocks noChangeAspect="1"/>
          </p:cNvPicPr>
          <p:nvPr/>
        </p:nvPicPr>
        <p:blipFill rotWithShape="1">
          <a:blip r:embed="rId2"/>
          <a:srcRect l="67246" t="8300" b="8300"/>
          <a:stretch/>
        </p:blipFill>
        <p:spPr>
          <a:xfrm>
            <a:off x="8842917" y="58157"/>
            <a:ext cx="3228857" cy="279655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2"/>
          <a:srcRect t="12247" r="68548" b="1987"/>
          <a:stretch/>
        </p:blipFill>
        <p:spPr>
          <a:xfrm>
            <a:off x="8842917" y="3222702"/>
            <a:ext cx="3228857" cy="3401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122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5843" y="1193180"/>
            <a:ext cx="9980341" cy="4983783"/>
          </a:xfrm>
          <a:prstGeom prst="rect">
            <a:avLst/>
          </a:prstGeom>
          <a:ln>
            <a:noFill/>
          </a:ln>
          <a:effectLst>
            <a:softEdge rad="112500"/>
          </a:effectLst>
        </p:spPr>
      </p:pic>
    </p:spTree>
    <p:extLst>
      <p:ext uri="{BB962C8B-B14F-4D97-AF65-F5344CB8AC3E}">
        <p14:creationId xmlns:p14="http://schemas.microsoft.com/office/powerpoint/2010/main" val="394515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480" y="338470"/>
            <a:ext cx="10515600" cy="616182"/>
          </a:xfrm>
        </p:spPr>
        <p:txBody>
          <a:bodyPr>
            <a:normAutofit fontScale="90000"/>
          </a:bodyPr>
          <a:lstStyle/>
          <a:p>
            <a:r>
              <a:rPr lang="en-US" b="1" dirty="0">
                <a:solidFill>
                  <a:srgbClr val="FFC000"/>
                </a:solidFill>
                <a:latin typeface="Arial Rounded MT Bold" panose="020F0704030504030204" pitchFamily="34" charset="0"/>
              </a:rPr>
              <a:t>Symptoms of Distress</a:t>
            </a:r>
            <a:endParaRPr lang="en-US" dirty="0">
              <a:solidFill>
                <a:schemeClr val="bg1"/>
              </a:solidFill>
              <a:latin typeface="Arial Rounded MT Bold" panose="020F0704030504030204" pitchFamily="34" charset="0"/>
            </a:endParaRPr>
          </a:p>
        </p:txBody>
      </p:sp>
      <p:pic>
        <p:nvPicPr>
          <p:cNvPr id="5" name="Picture 4"/>
          <p:cNvPicPr>
            <a:picLocks noChangeAspect="1"/>
          </p:cNvPicPr>
          <p:nvPr/>
        </p:nvPicPr>
        <p:blipFill rotWithShape="1">
          <a:blip r:embed="rId2"/>
          <a:srcRect l="22617"/>
          <a:stretch/>
        </p:blipFill>
        <p:spPr>
          <a:xfrm>
            <a:off x="1171848" y="1257752"/>
            <a:ext cx="4834890" cy="5600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1821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259"/>
            <a:ext cx="10515600" cy="1325563"/>
          </a:xfrm>
        </p:spPr>
        <p:txBody>
          <a:bodyPr>
            <a:normAutofit/>
          </a:bodyPr>
          <a:lstStyle/>
          <a:p>
            <a:r>
              <a:rPr lang="en-US" sz="3600" dirty="0">
                <a:solidFill>
                  <a:srgbClr val="FFC000"/>
                </a:solidFill>
                <a:latin typeface="Arial Rounded MT Bold" panose="020F0704030504030204" pitchFamily="34" charset="0"/>
              </a:rPr>
              <a:t>Ineffective strategies to deal with stressors</a:t>
            </a:r>
          </a:p>
        </p:txBody>
      </p:sp>
      <p:sp>
        <p:nvSpPr>
          <p:cNvPr id="3" name="Content Placeholder 2"/>
          <p:cNvSpPr>
            <a:spLocks noGrp="1"/>
          </p:cNvSpPr>
          <p:nvPr>
            <p:ph idx="1"/>
          </p:nvPr>
        </p:nvSpPr>
        <p:spPr>
          <a:xfrm>
            <a:off x="704386" y="1456822"/>
            <a:ext cx="10515600" cy="4351338"/>
          </a:xfrm>
        </p:spPr>
        <p:txBody>
          <a:bodyPr/>
          <a:lstStyle/>
          <a:p>
            <a:r>
              <a:rPr lang="en-US" dirty="0">
                <a:solidFill>
                  <a:schemeClr val="bg1"/>
                </a:solidFill>
              </a:rPr>
              <a:t>Procrastination</a:t>
            </a:r>
          </a:p>
          <a:p>
            <a:r>
              <a:rPr lang="en-US" dirty="0">
                <a:solidFill>
                  <a:schemeClr val="bg1"/>
                </a:solidFill>
              </a:rPr>
              <a:t>Aggressive behavior</a:t>
            </a:r>
          </a:p>
        </p:txBody>
      </p:sp>
      <p:pic>
        <p:nvPicPr>
          <p:cNvPr id="4" name="Picture 3"/>
          <p:cNvPicPr>
            <a:picLocks noChangeAspect="1"/>
          </p:cNvPicPr>
          <p:nvPr/>
        </p:nvPicPr>
        <p:blipFill>
          <a:blip r:embed="rId2"/>
          <a:stretch>
            <a:fillRect/>
          </a:stretch>
        </p:blipFill>
        <p:spPr>
          <a:xfrm>
            <a:off x="6846570" y="1481138"/>
            <a:ext cx="4823460" cy="4084320"/>
          </a:xfrm>
          <a:prstGeom prst="rect">
            <a:avLst/>
          </a:prstGeom>
        </p:spPr>
      </p:pic>
    </p:spTree>
    <p:extLst>
      <p:ext uri="{BB962C8B-B14F-4D97-AF65-F5344CB8AC3E}">
        <p14:creationId xmlns:p14="http://schemas.microsoft.com/office/powerpoint/2010/main" val="668905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Arial Rounded MT Bold" panose="020F0704030504030204" pitchFamily="34" charset="0"/>
              </a:rPr>
              <a:t>Effective strategies for coping with stressors</a:t>
            </a:r>
          </a:p>
        </p:txBody>
      </p:sp>
      <p:sp>
        <p:nvSpPr>
          <p:cNvPr id="3" name="Content Placeholder 2"/>
          <p:cNvSpPr>
            <a:spLocks noGrp="1"/>
          </p:cNvSpPr>
          <p:nvPr>
            <p:ph idx="1"/>
          </p:nvPr>
        </p:nvSpPr>
        <p:spPr/>
        <p:txBody>
          <a:bodyPr/>
          <a:lstStyle/>
          <a:p>
            <a:r>
              <a:rPr lang="en-US" dirty="0">
                <a:solidFill>
                  <a:srgbClr val="FFC000"/>
                </a:solidFill>
              </a:rPr>
              <a:t>Identify the stressor</a:t>
            </a:r>
          </a:p>
          <a:p>
            <a:r>
              <a:rPr lang="en-US" dirty="0" smtClean="0">
                <a:solidFill>
                  <a:srgbClr val="FFC000"/>
                </a:solidFill>
              </a:rPr>
              <a:t>Reappraise </a:t>
            </a:r>
            <a:r>
              <a:rPr lang="en-US" dirty="0">
                <a:solidFill>
                  <a:srgbClr val="FFC000"/>
                </a:solidFill>
              </a:rPr>
              <a:t>the situation</a:t>
            </a:r>
          </a:p>
          <a:p>
            <a:r>
              <a:rPr lang="en-US" dirty="0">
                <a:solidFill>
                  <a:srgbClr val="FFC000"/>
                </a:solidFill>
              </a:rPr>
              <a:t>Learn techniques of relaxation</a:t>
            </a:r>
          </a:p>
          <a:p>
            <a:r>
              <a:rPr lang="en-US" dirty="0">
                <a:solidFill>
                  <a:srgbClr val="FFC000"/>
                </a:solidFill>
              </a:rPr>
              <a:t>Engage in physical exercise</a:t>
            </a:r>
          </a:p>
          <a:p>
            <a:r>
              <a:rPr lang="en-US" dirty="0">
                <a:solidFill>
                  <a:srgbClr val="FFC000"/>
                </a:solidFill>
              </a:rPr>
              <a:t>Seek social support</a:t>
            </a:r>
          </a:p>
        </p:txBody>
      </p:sp>
      <p:pic>
        <p:nvPicPr>
          <p:cNvPr id="4" name="Picture 3"/>
          <p:cNvPicPr>
            <a:picLocks noChangeAspect="1"/>
          </p:cNvPicPr>
          <p:nvPr/>
        </p:nvPicPr>
        <p:blipFill rotWithShape="1">
          <a:blip r:embed="rId2"/>
          <a:srcRect l="13032" t="21415" r="12217" b="8614"/>
          <a:stretch/>
        </p:blipFill>
        <p:spPr>
          <a:xfrm>
            <a:off x="6184160" y="1263967"/>
            <a:ext cx="4621000" cy="4027545"/>
          </a:xfrm>
          <a:prstGeom prst="rect">
            <a:avLst/>
          </a:prstGeom>
          <a:ln>
            <a:noFill/>
          </a:ln>
          <a:effectLst>
            <a:softEdge rad="112500"/>
          </a:effectLst>
        </p:spPr>
      </p:pic>
    </p:spTree>
    <p:extLst>
      <p:ext uri="{BB962C8B-B14F-4D97-AF65-F5344CB8AC3E}">
        <p14:creationId xmlns:p14="http://schemas.microsoft.com/office/powerpoint/2010/main" val="1834120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0A8D064A-8FF8-49FC-8D3D-571D5310492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86399" y="1365540"/>
            <a:ext cx="3978167" cy="4493853"/>
          </a:xfrm>
          <a:prstGeom prst="rect">
            <a:avLst/>
          </a:prstGeom>
        </p:spPr>
      </p:pic>
      <p:sp>
        <p:nvSpPr>
          <p:cNvPr id="8" name="Rectangle 7">
            <a:extLst>
              <a:ext uri="{FF2B5EF4-FFF2-40B4-BE49-F238E27FC236}">
                <a16:creationId xmlns:a16="http://schemas.microsoft.com/office/drawing/2014/main" xmlns="" id="{524D57D1-5C1D-452A-B838-5BF3E93374C1}"/>
              </a:ext>
            </a:extLst>
          </p:cNvPr>
          <p:cNvSpPr/>
          <p:nvPr/>
        </p:nvSpPr>
        <p:spPr>
          <a:xfrm flipH="1">
            <a:off x="2560177" y="2043103"/>
            <a:ext cx="103036" cy="35150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673970" y="2110593"/>
            <a:ext cx="9528787" cy="2646878"/>
          </a:xfrm>
          <a:prstGeom prst="rect">
            <a:avLst/>
          </a:prstGeom>
        </p:spPr>
        <p:txBody>
          <a:bodyPr wrap="square">
            <a:spAutoFit/>
          </a:bodyPr>
          <a:lstStyle/>
          <a:p>
            <a:pPr marL="285750" indent="-285750">
              <a:buFont typeface="Arial" panose="020B0604020202020204" pitchFamily="34" charset="0"/>
              <a:buChar char="•"/>
            </a:pPr>
            <a:r>
              <a:rPr lang="en-US" sz="2800" dirty="0"/>
              <a:t>Understanding  what  stress is.</a:t>
            </a:r>
          </a:p>
          <a:p>
            <a:pPr marL="285750" indent="-285750">
              <a:buFont typeface="Arial" panose="020B0604020202020204" pitchFamily="34" charset="0"/>
              <a:buChar char="•"/>
            </a:pPr>
            <a:r>
              <a:rPr lang="en-US" sz="2800" dirty="0"/>
              <a:t>Identify stress triggers and implement de-escalation strategies </a:t>
            </a:r>
          </a:p>
          <a:p>
            <a:pPr marL="285750" indent="-285750">
              <a:buFont typeface="Arial" panose="020B0604020202020204" pitchFamily="34" charset="0"/>
              <a:buChar char="•"/>
            </a:pPr>
            <a:r>
              <a:rPr lang="en-US" sz="2800" dirty="0"/>
              <a:t>Demonstrate the ability to manage stress</a:t>
            </a:r>
            <a:endParaRPr lang="en-US" sz="3200" dirty="0">
              <a:latin typeface="Times New Roman"/>
              <a:ea typeface="Times New Roman"/>
              <a:cs typeface="Times New Roman"/>
              <a:sym typeface="Times New Roman"/>
            </a:endParaRPr>
          </a:p>
          <a:p>
            <a:endParaRPr lang="en-US" sz="3200" dirty="0">
              <a:latin typeface="Times New Roman"/>
              <a:ea typeface="Times New Roman"/>
              <a:cs typeface="Times New Roman"/>
              <a:sym typeface="Times New Roman"/>
            </a:endParaRPr>
          </a:p>
          <a:p>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2673970" y="537863"/>
            <a:ext cx="8390616" cy="1320435"/>
          </a:xfrm>
          <a:prstGeom prst="rect">
            <a:avLst/>
          </a:prstGeom>
        </p:spPr>
      </p:pic>
    </p:spTree>
    <p:extLst>
      <p:ext uri="{BB962C8B-B14F-4D97-AF65-F5344CB8AC3E}">
        <p14:creationId xmlns:p14="http://schemas.microsoft.com/office/powerpoint/2010/main" val="1451507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14" y="527504"/>
            <a:ext cx="9252223" cy="5189290"/>
          </a:xfrm>
          <a:prstGeom prst="rect">
            <a:avLst/>
          </a:prstGeom>
        </p:spPr>
      </p:pic>
    </p:spTree>
    <p:extLst>
      <p:ext uri="{BB962C8B-B14F-4D97-AF65-F5344CB8AC3E}">
        <p14:creationId xmlns:p14="http://schemas.microsoft.com/office/powerpoint/2010/main" val="251105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52945CF-C9CF-441E-A08E-8DAFED221FBC}"/>
              </a:ext>
            </a:extLst>
          </p:cNvPr>
          <p:cNvSpPr/>
          <p:nvPr/>
        </p:nvSpPr>
        <p:spPr>
          <a:xfrm>
            <a:off x="0" y="0"/>
            <a:ext cx="997527"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E321A564-0BC0-474D-9E93-2A483AA1D799}"/>
              </a:ext>
            </a:extLst>
          </p:cNvPr>
          <p:cNvSpPr/>
          <p:nvPr/>
        </p:nvSpPr>
        <p:spPr>
          <a:xfrm>
            <a:off x="997527" y="0"/>
            <a:ext cx="997527"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xmlns="" id="{0E8BE573-B2DC-4378-82A8-831462A4B76B}"/>
              </a:ext>
            </a:extLst>
          </p:cNvPr>
          <p:cNvSpPr/>
          <p:nvPr/>
        </p:nvSpPr>
        <p:spPr>
          <a:xfrm>
            <a:off x="1995054" y="0"/>
            <a:ext cx="997527"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A3D07D25-0E5F-41E6-A9C5-4A963CAA1861}"/>
              </a:ext>
            </a:extLst>
          </p:cNvPr>
          <p:cNvSpPr/>
          <p:nvPr/>
        </p:nvSpPr>
        <p:spPr>
          <a:xfrm>
            <a:off x="2992580" y="0"/>
            <a:ext cx="99752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xmlns="" id="{B712760A-2D06-4050-8759-EDCBBC6CB5A7}"/>
              </a:ext>
            </a:extLst>
          </p:cNvPr>
          <p:cNvSpPr/>
          <p:nvPr/>
        </p:nvSpPr>
        <p:spPr>
          <a:xfrm>
            <a:off x="3443686" y="3429000"/>
            <a:ext cx="7901116" cy="20289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xmlns="" id="{BA1265F5-8DB7-4CA9-A133-33D86E8BEFD6}"/>
              </a:ext>
            </a:extLst>
          </p:cNvPr>
          <p:cNvSpPr txBox="1"/>
          <p:nvPr/>
        </p:nvSpPr>
        <p:spPr>
          <a:xfrm>
            <a:off x="4718566" y="3630418"/>
            <a:ext cx="6336429" cy="369332"/>
          </a:xfrm>
          <a:prstGeom prst="rect">
            <a:avLst/>
          </a:prstGeom>
          <a:noFill/>
        </p:spPr>
        <p:txBody>
          <a:bodyPr wrap="square" rtlCol="0">
            <a:spAutoFit/>
          </a:bodyPr>
          <a:lstStyle/>
          <a:p>
            <a:pPr lvl="0" algn="ctr">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xmlns="" id="{D7747AC3-813E-4FC5-A399-4304E11E4FA0}"/>
              </a:ext>
            </a:extLst>
          </p:cNvPr>
          <p:cNvSpPr/>
          <p:nvPr/>
        </p:nvSpPr>
        <p:spPr>
          <a:xfrm>
            <a:off x="7127544"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xmlns="" id="{C5CCC9B2-C5EA-49BA-8C50-2B323F4C1BFC}"/>
              </a:ext>
            </a:extLst>
          </p:cNvPr>
          <p:cNvSpPr/>
          <p:nvPr/>
        </p:nvSpPr>
        <p:spPr>
          <a:xfrm>
            <a:off x="7673158" y="6016420"/>
            <a:ext cx="266700" cy="266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xmlns="" id="{2B691982-13A9-4FB2-8C4D-87B5D95BCDEA}"/>
              </a:ext>
            </a:extLst>
          </p:cNvPr>
          <p:cNvSpPr/>
          <p:nvPr/>
        </p:nvSpPr>
        <p:spPr>
          <a:xfrm>
            <a:off x="8319298" y="6016420"/>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xmlns="" id="{27E2DA40-AD17-4BC5-B823-0B5F7BFB3518}"/>
              </a:ext>
            </a:extLst>
          </p:cNvPr>
          <p:cNvSpPr/>
          <p:nvPr/>
        </p:nvSpPr>
        <p:spPr>
          <a:xfrm>
            <a:off x="6388696" y="1630956"/>
            <a:ext cx="2368796" cy="236879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xmlns="" id="{5FEEBF33-9D36-4102-B3FD-4EBAEEC87D96}"/>
              </a:ext>
            </a:extLst>
          </p:cNvPr>
          <p:cNvCxnSpPr>
            <a:cxnSpLocks/>
          </p:cNvCxnSpPr>
          <p:nvPr/>
        </p:nvCxnSpPr>
        <p:spPr>
          <a:xfrm>
            <a:off x="429258" y="1711207"/>
            <a:ext cx="36028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DF2961EC-36C8-4EFE-9EC9-9FFBEAAB38E2}"/>
              </a:ext>
            </a:extLst>
          </p:cNvPr>
          <p:cNvCxnSpPr>
            <a:cxnSpLocks/>
          </p:cNvCxnSpPr>
          <p:nvPr/>
        </p:nvCxnSpPr>
        <p:spPr>
          <a:xfrm>
            <a:off x="429258" y="1567772"/>
            <a:ext cx="1624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664490" y="2368519"/>
            <a:ext cx="1817208" cy="3262461"/>
          </a:xfrm>
          <a:prstGeom prst="rect">
            <a:avLst/>
          </a:prstGeom>
        </p:spPr>
      </p:pic>
      <p:sp>
        <p:nvSpPr>
          <p:cNvPr id="47" name="TextBox 46">
            <a:extLst>
              <a:ext uri="{FF2B5EF4-FFF2-40B4-BE49-F238E27FC236}">
                <a16:creationId xmlns:a16="http://schemas.microsoft.com/office/drawing/2014/main" xmlns="" id="{30B5ECD2-8541-4EE4-95D1-47AE75FDCCBC}"/>
              </a:ext>
            </a:extLst>
          </p:cNvPr>
          <p:cNvSpPr txBox="1"/>
          <p:nvPr/>
        </p:nvSpPr>
        <p:spPr>
          <a:xfrm>
            <a:off x="2846114" y="22657"/>
            <a:ext cx="94539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600" b="1" dirty="0">
                <a:solidFill>
                  <a:prstClr val="white"/>
                </a:solidFill>
                <a:latin typeface="Aharoni" panose="02010803020104030203" pitchFamily="2" charset="-79"/>
                <a:cs typeface="Aharoni" panose="02010803020104030203" pitchFamily="2" charset="-79"/>
              </a:rPr>
              <a:t>Anger Management</a:t>
            </a:r>
            <a:endParaRPr kumimoji="0" lang="en-GB" sz="9600" b="1" i="0" u="none" strike="noStrike" kern="1200" cap="none" spc="0" normalizeH="0" baseline="0" noProof="0" dirty="0">
              <a:ln>
                <a:noFill/>
              </a:ln>
              <a:solidFill>
                <a:prstClr val="white"/>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8736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ppt_x"/>
                                          </p:val>
                                        </p:tav>
                                        <p:tav tm="100000">
                                          <p:val>
                                            <p:strVal val="#ppt_x"/>
                                          </p:val>
                                        </p:tav>
                                      </p:tavLst>
                                    </p:anim>
                                    <p:anim calcmode="lin" valueType="num">
                                      <p:cBhvr additive="base">
                                        <p:cTn id="8" dur="1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50" fill="hold"/>
                                        <p:tgtEl>
                                          <p:spTgt spid="13"/>
                                        </p:tgtEl>
                                        <p:attrNameLst>
                                          <p:attrName>ppt_x</p:attrName>
                                        </p:attrNameLst>
                                      </p:cBhvr>
                                      <p:tavLst>
                                        <p:tav tm="0">
                                          <p:val>
                                            <p:strVal val="#ppt_x"/>
                                          </p:val>
                                        </p:tav>
                                        <p:tav tm="100000">
                                          <p:val>
                                            <p:strVal val="#ppt_x"/>
                                          </p:val>
                                        </p:tav>
                                      </p:tavLst>
                                    </p:anim>
                                    <p:anim calcmode="lin" valueType="num">
                                      <p:cBhvr additive="base">
                                        <p:cTn id="16" dur="12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50" fill="hold"/>
                                        <p:tgtEl>
                                          <p:spTgt spid="14"/>
                                        </p:tgtEl>
                                        <p:attrNameLst>
                                          <p:attrName>ppt_x</p:attrName>
                                        </p:attrNameLst>
                                      </p:cBhvr>
                                      <p:tavLst>
                                        <p:tav tm="0">
                                          <p:val>
                                            <p:strVal val="#ppt_x"/>
                                          </p:val>
                                        </p:tav>
                                        <p:tav tm="100000">
                                          <p:val>
                                            <p:strVal val="#ppt_x"/>
                                          </p:val>
                                        </p:tav>
                                      </p:tavLst>
                                    </p:anim>
                                    <p:anim calcmode="lin" valueType="num">
                                      <p:cBhvr additive="base">
                                        <p:cTn id="20" dur="12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1+#ppt_w/2"/>
                                          </p:val>
                                        </p:tav>
                                        <p:tav tm="100000">
                                          <p:val>
                                            <p:strVal val="#ppt_x"/>
                                          </p:val>
                                        </p:tav>
                                      </p:tavLst>
                                    </p:anim>
                                    <p:anim calcmode="lin" valueType="num">
                                      <p:cBhvr additive="base">
                                        <p:cTn id="24" dur="500" fill="hold"/>
                                        <p:tgtEl>
                                          <p:spTgt spid="47"/>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1" grpId="0" animBg="1"/>
      <p:bldP spid="33" grpId="0" animBg="1"/>
      <p:bldP spid="34" grpId="0" animBg="1"/>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algn="ctr">
              <a:defRPr/>
            </a:pPr>
            <a:r>
              <a:rPr lang="en-US" b="1" dirty="0">
                <a:solidFill>
                  <a:srgbClr val="FFC000"/>
                </a:solidFill>
                <a:latin typeface="Arial Unicode MS" pitchFamily="34" charset="-128"/>
              </a:rPr>
              <a:t>Learning outcomes</a:t>
            </a:r>
          </a:p>
        </p:txBody>
      </p:sp>
      <p:sp>
        <p:nvSpPr>
          <p:cNvPr id="14339" name="Rectangle 3"/>
          <p:cNvSpPr>
            <a:spLocks noGrp="1" noRot="1" noChangeArrowheads="1"/>
          </p:cNvSpPr>
          <p:nvPr>
            <p:ph idx="1"/>
          </p:nvPr>
        </p:nvSpPr>
        <p:spPr>
          <a:xfrm>
            <a:off x="1905000" y="1600200"/>
            <a:ext cx="8763000" cy="4191000"/>
          </a:xfrm>
        </p:spPr>
        <p:txBody>
          <a:bodyPr>
            <a:normAutofit/>
          </a:bodyPr>
          <a:lstStyle/>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1. 	 Define anger</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2.	What causes anger?</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3.	Anger vs. Aggression.</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4.	Learning about physical symptoms of anger	</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5.	 Anger triggers </a:t>
            </a:r>
          </a:p>
          <a:p>
            <a:pPr marL="0" indent="0" algn="just">
              <a:buNone/>
              <a:tabLst>
                <a:tab pos="914400" algn="l"/>
              </a:tabLst>
            </a:pPr>
            <a:r>
              <a:rPr lang="en-US" altLang="en-US" sz="2400" dirty="0">
                <a:solidFill>
                  <a:srgbClr val="FFFF00"/>
                </a:solidFill>
                <a:latin typeface="Times New Roman" panose="02020603050405020304" pitchFamily="18" charset="0"/>
                <a:cs typeface="Times New Roman" panose="02020603050405020304" pitchFamily="18" charset="0"/>
              </a:rPr>
              <a:t>6.	 Dealing with anger effectively</a:t>
            </a:r>
          </a:p>
        </p:txBody>
      </p:sp>
      <p:pic>
        <p:nvPicPr>
          <p:cNvPr id="12292" name="Picture 7" descr="MCj042382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 y="170924"/>
            <a:ext cx="1665218" cy="142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979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ox(in)">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ox(in)">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ox(in)">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ox(in)">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box(in)">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box(in)">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741" y="388435"/>
            <a:ext cx="9144000" cy="1590675"/>
          </a:xfrm>
        </p:spPr>
        <p:txBody>
          <a:bodyPr>
            <a:normAutofit fontScale="90000"/>
          </a:bodyPr>
          <a:lstStyle/>
          <a:p>
            <a:pPr algn="ctr">
              <a:defRPr/>
            </a:pPr>
            <a:r>
              <a:rPr lang="en-US" b="1" dirty="0">
                <a:solidFill>
                  <a:srgbClr val="FFFF00"/>
                </a:solidFill>
              </a:rPr>
              <a:t>What is Anger?</a:t>
            </a:r>
            <a:br>
              <a:rPr lang="en-US" b="1" dirty="0">
                <a:solidFill>
                  <a:srgbClr val="FFFF00"/>
                </a:solidFill>
              </a:rPr>
            </a:br>
            <a:endParaRPr lang="en-US" b="1" dirty="0">
              <a:solidFill>
                <a:srgbClr val="FFFF00"/>
              </a:solidFill>
            </a:endParaRPr>
          </a:p>
        </p:txBody>
      </p:sp>
      <p:pic>
        <p:nvPicPr>
          <p:cNvPr id="3" name="Picture 2"/>
          <p:cNvPicPr>
            <a:picLocks noChangeAspect="1"/>
          </p:cNvPicPr>
          <p:nvPr/>
        </p:nvPicPr>
        <p:blipFill>
          <a:blip r:embed="rId2"/>
          <a:stretch>
            <a:fillRect/>
          </a:stretch>
        </p:blipFill>
        <p:spPr>
          <a:xfrm>
            <a:off x="4219005" y="1879121"/>
            <a:ext cx="3310635" cy="26298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876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736" y="395229"/>
            <a:ext cx="10794381" cy="6242049"/>
          </a:xfrm>
          <a:prstGeom prst="rect">
            <a:avLst/>
          </a:prstGeom>
        </p:spPr>
      </p:pic>
    </p:spTree>
    <p:extLst>
      <p:ext uri="{BB962C8B-B14F-4D97-AF65-F5344CB8AC3E}">
        <p14:creationId xmlns:p14="http://schemas.microsoft.com/office/powerpoint/2010/main" val="182328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774" b="2361"/>
          <a:stretch/>
        </p:blipFill>
        <p:spPr>
          <a:xfrm>
            <a:off x="2652203" y="279386"/>
            <a:ext cx="6369134" cy="6055181"/>
          </a:xfrm>
          <a:prstGeom prst="rect">
            <a:avLst/>
          </a:prstGeom>
          <a:ln>
            <a:noFill/>
          </a:ln>
          <a:effectLst>
            <a:softEdge rad="112500"/>
          </a:effectLst>
        </p:spPr>
      </p:pic>
    </p:spTree>
    <p:extLst>
      <p:ext uri="{BB962C8B-B14F-4D97-AF65-F5344CB8AC3E}">
        <p14:creationId xmlns:p14="http://schemas.microsoft.com/office/powerpoint/2010/main" val="1970561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nip Same Side Corner Rectangle 7"/>
          <p:cNvSpPr/>
          <p:nvPr/>
        </p:nvSpPr>
        <p:spPr>
          <a:xfrm>
            <a:off x="5214258" y="1615597"/>
            <a:ext cx="3886200" cy="1905000"/>
          </a:xfrm>
          <a:prstGeom prst="snip2SameRect">
            <a:avLst>
              <a:gd name="adj1" fmla="val 11882"/>
              <a:gd name="adj2" fmla="val 0"/>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t>Aggression is one negative way in which individuals express anger</a:t>
            </a:r>
          </a:p>
          <a:p>
            <a:pPr>
              <a:defRPr/>
            </a:pPr>
            <a:endParaRPr lang="en-US" sz="2800" dirty="0"/>
          </a:p>
        </p:txBody>
      </p:sp>
      <p:sp>
        <p:nvSpPr>
          <p:cNvPr id="6" name="Snip Same Side Corner Rectangle 5"/>
          <p:cNvSpPr/>
          <p:nvPr/>
        </p:nvSpPr>
        <p:spPr>
          <a:xfrm>
            <a:off x="7698378" y="3977937"/>
            <a:ext cx="3886200" cy="2286000"/>
          </a:xfrm>
          <a:prstGeom prst="snip2SameRect">
            <a:avLst>
              <a:gd name="adj1" fmla="val 11882"/>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r>
              <a:rPr lang="en-US" sz="2400" b="1" dirty="0">
                <a:solidFill>
                  <a:schemeClr val="tx1"/>
                </a:solidFill>
              </a:rPr>
              <a:t>Aggression is intended to threaten or injure the victim’s security or self-esteem</a:t>
            </a:r>
          </a:p>
        </p:txBody>
      </p:sp>
      <p:sp>
        <p:nvSpPr>
          <p:cNvPr id="4" name="Snip Same Side Corner Rectangle 3"/>
          <p:cNvSpPr/>
          <p:nvPr/>
        </p:nvSpPr>
        <p:spPr>
          <a:xfrm>
            <a:off x="3803469" y="4003818"/>
            <a:ext cx="3633651" cy="2234237"/>
          </a:xfrm>
          <a:prstGeom prst="snip2SameRect">
            <a:avLst/>
          </a:prstGeom>
        </p:spPr>
        <p:style>
          <a:lnRef idx="1">
            <a:schemeClr val="accent2"/>
          </a:lnRef>
          <a:fillRef idx="3">
            <a:schemeClr val="accent2"/>
          </a:fillRef>
          <a:effectRef idx="2">
            <a:schemeClr val="accent2"/>
          </a:effectRef>
          <a:fontRef idx="minor">
            <a:schemeClr val="lt1"/>
          </a:fontRef>
        </p:style>
        <p:txBody>
          <a:bodyPr anchor="ctr"/>
          <a:lstStyle/>
          <a:p>
            <a:pPr>
              <a:defRPr/>
            </a:pPr>
            <a:r>
              <a:rPr lang="en-US" sz="2400" b="1" dirty="0"/>
              <a:t>Aggression cause damage with words, fists, or weapons, but it is virtually always designed to punish.</a:t>
            </a:r>
          </a:p>
          <a:p>
            <a:pPr>
              <a:defRPr/>
            </a:pPr>
            <a:endParaRPr lang="en-US" sz="2800" dirty="0"/>
          </a:p>
        </p:txBody>
      </p:sp>
      <p:sp>
        <p:nvSpPr>
          <p:cNvPr id="9" name="Oval 8"/>
          <p:cNvSpPr/>
          <p:nvPr/>
        </p:nvSpPr>
        <p:spPr>
          <a:xfrm>
            <a:off x="164937" y="1105721"/>
            <a:ext cx="3702757" cy="296118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366" name="Rectangle 9"/>
          <p:cNvSpPr>
            <a:spLocks noChangeArrowheads="1"/>
          </p:cNvSpPr>
          <p:nvPr/>
        </p:nvSpPr>
        <p:spPr bwMode="auto">
          <a:xfrm>
            <a:off x="667294" y="2099137"/>
            <a:ext cx="3200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b="1" dirty="0"/>
              <a:t>Know the difference </a:t>
            </a:r>
            <a:br>
              <a:rPr lang="en-US" altLang="en-US" sz="2000" b="1" dirty="0"/>
            </a:br>
            <a:r>
              <a:rPr lang="en-US" altLang="en-US" sz="2000" b="1" dirty="0"/>
              <a:t>between anger and aggression.</a:t>
            </a:r>
          </a:p>
        </p:txBody>
      </p:sp>
      <p:sp>
        <p:nvSpPr>
          <p:cNvPr id="15367" name="Rectangle 11"/>
          <p:cNvSpPr>
            <a:spLocks noChangeArrowheads="1"/>
          </p:cNvSpPr>
          <p:nvPr/>
        </p:nvSpPr>
        <p:spPr bwMode="auto">
          <a:xfrm>
            <a:off x="1524000" y="6312694"/>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000" i="1" dirty="0">
                <a:solidFill>
                  <a:schemeClr val="bg1"/>
                </a:solidFill>
              </a:rPr>
              <a:t>“You can express your anger without being verbally or physically abusive.”</a:t>
            </a:r>
          </a:p>
        </p:txBody>
      </p:sp>
      <p:sp>
        <p:nvSpPr>
          <p:cNvPr id="15368" name="Rectangle 13"/>
          <p:cNvSpPr>
            <a:spLocks noChangeArrowheads="1"/>
          </p:cNvSpPr>
          <p:nvPr/>
        </p:nvSpPr>
        <p:spPr bwMode="auto">
          <a:xfrm>
            <a:off x="1008993" y="446881"/>
            <a:ext cx="948033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3200" b="1" dirty="0"/>
              <a:t>2. </a:t>
            </a:r>
            <a:r>
              <a:rPr lang="en-US" altLang="en-US" sz="3200" b="1" i="1" dirty="0">
                <a:solidFill>
                  <a:srgbClr val="FFC000"/>
                </a:solidFill>
              </a:rPr>
              <a:t>Anger (Feeling)  vs.  Aggression (Action)</a:t>
            </a:r>
          </a:p>
        </p:txBody>
      </p:sp>
    </p:spTree>
    <p:extLst>
      <p:ext uri="{BB962C8B-B14F-4D97-AF65-F5344CB8AC3E}">
        <p14:creationId xmlns:p14="http://schemas.microsoft.com/office/powerpoint/2010/main" val="2014989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909" y="382438"/>
            <a:ext cx="10515600" cy="1325563"/>
          </a:xfrm>
        </p:spPr>
        <p:txBody>
          <a:bodyPr>
            <a:normAutofit fontScale="90000"/>
          </a:bodyPr>
          <a:lstStyle/>
          <a:p>
            <a:pPr algn="ctr"/>
            <a:r>
              <a:rPr lang="en-US" sz="6600" dirty="0" smtClean="0">
                <a:solidFill>
                  <a:schemeClr val="accent1">
                    <a:satMod val="150000"/>
                  </a:schemeClr>
                </a:solidFill>
              </a:rPr>
              <a:t/>
            </a:r>
            <a:br>
              <a:rPr lang="en-US" sz="6600" dirty="0" smtClean="0">
                <a:solidFill>
                  <a:schemeClr val="accent1">
                    <a:satMod val="150000"/>
                  </a:schemeClr>
                </a:solidFill>
              </a:rPr>
            </a:br>
            <a:r>
              <a:rPr lang="en-US" sz="6600" b="1" u="sng" dirty="0" smtClean="0">
                <a:solidFill>
                  <a:schemeClr val="accent4">
                    <a:lumMod val="60000"/>
                    <a:lumOff val="40000"/>
                  </a:schemeClr>
                </a:solidFill>
              </a:rPr>
              <a:t>ACTIVITY</a:t>
            </a:r>
            <a:r>
              <a:rPr lang="en-US" sz="6600" dirty="0" smtClean="0">
                <a:solidFill>
                  <a:schemeClr val="accent1">
                    <a:satMod val="150000"/>
                  </a:schemeClr>
                </a:solidFill>
              </a:rPr>
              <a:t/>
            </a:r>
            <a:br>
              <a:rPr lang="en-US" sz="6600" dirty="0" smtClean="0">
                <a:solidFill>
                  <a:schemeClr val="accent1">
                    <a:satMod val="150000"/>
                  </a:schemeClr>
                </a:solidFill>
              </a:rPr>
            </a:br>
            <a:r>
              <a:rPr lang="en-US" dirty="0" smtClean="0">
                <a:solidFill>
                  <a:schemeClr val="accent1">
                    <a:satMod val="150000"/>
                  </a:schemeClr>
                </a:solidFill>
              </a:rPr>
              <a:t>What bugs you?</a:t>
            </a:r>
            <a:br>
              <a:rPr lang="en-US" dirty="0" smtClean="0">
                <a:solidFill>
                  <a:schemeClr val="accent1">
                    <a:satMod val="150000"/>
                  </a:schemeClr>
                </a:solidFill>
              </a:rPr>
            </a:br>
            <a:r>
              <a:rPr lang="en-US" sz="6600" dirty="0" smtClean="0">
                <a:solidFill>
                  <a:schemeClr val="accent1">
                    <a:satMod val="150000"/>
                  </a:schemeClr>
                </a:solidFill>
              </a:rPr>
              <a:t/>
            </a:r>
            <a:br>
              <a:rPr lang="en-US" sz="6600" dirty="0" smtClean="0">
                <a:solidFill>
                  <a:schemeClr val="accent1">
                    <a:satMod val="150000"/>
                  </a:schemeClr>
                </a:solidFill>
              </a:rPr>
            </a:br>
            <a:endParaRPr lang="en-US" dirty="0"/>
          </a:p>
        </p:txBody>
      </p:sp>
      <p:sp>
        <p:nvSpPr>
          <p:cNvPr id="3" name="Content Placeholder 2"/>
          <p:cNvSpPr>
            <a:spLocks noGrp="1"/>
          </p:cNvSpPr>
          <p:nvPr>
            <p:ph idx="1"/>
          </p:nvPr>
        </p:nvSpPr>
        <p:spPr>
          <a:xfrm>
            <a:off x="838200" y="2093254"/>
            <a:ext cx="10515600" cy="4351338"/>
          </a:xfrm>
        </p:spPr>
        <p:txBody>
          <a:bodyPr/>
          <a:lstStyle/>
          <a:p>
            <a:endParaRPr lang="en-US" dirty="0" smtClean="0"/>
          </a:p>
          <a:p>
            <a:endParaRPr lang="en-US" dirty="0"/>
          </a:p>
        </p:txBody>
      </p:sp>
      <p:pic>
        <p:nvPicPr>
          <p:cNvPr id="5" name="Picture 4" descr="MCj03405260000[1]"/>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935258">
            <a:off x="7584369" y="567179"/>
            <a:ext cx="2135089" cy="218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p:cNvPicPr>
            <a:picLocks noChangeAspect="1"/>
          </p:cNvPicPr>
          <p:nvPr/>
        </p:nvPicPr>
        <p:blipFill rotWithShape="1">
          <a:blip r:embed="rId3"/>
          <a:srcRect t="7093" b="2516"/>
          <a:stretch/>
        </p:blipFill>
        <p:spPr>
          <a:xfrm>
            <a:off x="1325881" y="1560060"/>
            <a:ext cx="5241072" cy="4697838"/>
          </a:xfrm>
          <a:prstGeom prst="rect">
            <a:avLst/>
          </a:prstGeom>
          <a:effectLst>
            <a:outerShdw blurRad="63500" dist="12700" dir="5400000" algn="ctr" rotWithShape="0">
              <a:srgbClr val="000000">
                <a:alpha val="43137"/>
              </a:srgbClr>
            </a:outerShdw>
          </a:effectLst>
        </p:spPr>
      </p:pic>
    </p:spTree>
    <p:extLst>
      <p:ext uri="{BB962C8B-B14F-4D97-AF65-F5344CB8AC3E}">
        <p14:creationId xmlns:p14="http://schemas.microsoft.com/office/powerpoint/2010/main" val="1465440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b="1" dirty="0">
                <a:solidFill>
                  <a:schemeClr val="accent1">
                    <a:satMod val="150000"/>
                  </a:schemeClr>
                </a:solidFill>
              </a:rPr>
              <a:t>Anger – Producing Situations</a:t>
            </a:r>
          </a:p>
        </p:txBody>
      </p:sp>
      <p:sp>
        <p:nvSpPr>
          <p:cNvPr id="18435" name="Rectangle 3"/>
          <p:cNvSpPr>
            <a:spLocks noGrp="1" noChangeArrowheads="1"/>
          </p:cNvSpPr>
          <p:nvPr>
            <p:ph type="body" idx="1"/>
          </p:nvPr>
        </p:nvSpPr>
        <p:spPr>
          <a:xfrm>
            <a:off x="1477618" y="1790700"/>
            <a:ext cx="8382000" cy="5867400"/>
          </a:xfrm>
        </p:spPr>
        <p:txBody>
          <a:bodyPr rtlCol="0">
            <a:normAutofit/>
          </a:bodyPr>
          <a:lstStyle/>
          <a:p>
            <a:pPr marL="438912" indent="-320040" algn="ctr">
              <a:spcBef>
                <a:spcPts val="0"/>
              </a:spcBef>
              <a:spcAft>
                <a:spcPts val="0"/>
              </a:spcAft>
              <a:buNone/>
              <a:defRPr/>
            </a:pPr>
            <a:endParaRPr lang="en-US" dirty="0">
              <a:solidFill>
                <a:schemeClr val="bg1"/>
              </a:solidFill>
            </a:endParaRPr>
          </a:p>
          <a:p>
            <a:pPr marL="438912" indent="-320040">
              <a:spcBef>
                <a:spcPts val="0"/>
              </a:spcBef>
              <a:spcAft>
                <a:spcPts val="0"/>
              </a:spcAft>
              <a:buFont typeface="Wingdings 2"/>
              <a:buChar char=""/>
              <a:defRPr/>
            </a:pPr>
            <a:r>
              <a:rPr lang="en-US" dirty="0">
                <a:solidFill>
                  <a:schemeClr val="bg1"/>
                </a:solidFill>
              </a:rPr>
              <a:t>Specific person (s) or Event </a:t>
            </a:r>
          </a:p>
          <a:p>
            <a:pPr marL="438912" indent="-320040">
              <a:spcBef>
                <a:spcPts val="0"/>
              </a:spcBef>
              <a:spcAft>
                <a:spcPts val="0"/>
              </a:spcAft>
              <a:buFont typeface="Wingdings 2"/>
              <a:buChar char=""/>
              <a:defRPr/>
            </a:pPr>
            <a:r>
              <a:rPr lang="en-US" dirty="0">
                <a:solidFill>
                  <a:schemeClr val="bg1"/>
                </a:solidFill>
              </a:rPr>
              <a:t>Insults</a:t>
            </a:r>
          </a:p>
          <a:p>
            <a:pPr marL="438912" indent="-320040">
              <a:spcBef>
                <a:spcPts val="0"/>
              </a:spcBef>
              <a:spcAft>
                <a:spcPts val="0"/>
              </a:spcAft>
              <a:buFont typeface="Wingdings 2"/>
              <a:buChar char=""/>
              <a:defRPr/>
            </a:pPr>
            <a:r>
              <a:rPr lang="en-US" dirty="0">
                <a:solidFill>
                  <a:schemeClr val="bg1"/>
                </a:solidFill>
              </a:rPr>
              <a:t>Stress  and Worries</a:t>
            </a:r>
          </a:p>
          <a:p>
            <a:pPr marL="438912" indent="-320040">
              <a:spcBef>
                <a:spcPts val="0"/>
              </a:spcBef>
              <a:spcAft>
                <a:spcPts val="0"/>
              </a:spcAft>
              <a:buFont typeface="Wingdings 2"/>
              <a:buChar char=""/>
              <a:defRPr/>
            </a:pPr>
            <a:r>
              <a:rPr lang="en-US" dirty="0">
                <a:solidFill>
                  <a:schemeClr val="bg1"/>
                </a:solidFill>
              </a:rPr>
              <a:t>Disappointment / Annoyance</a:t>
            </a:r>
          </a:p>
          <a:p>
            <a:pPr marL="438912" indent="-320040">
              <a:spcBef>
                <a:spcPts val="0"/>
              </a:spcBef>
              <a:spcAft>
                <a:spcPts val="0"/>
              </a:spcAft>
              <a:buFont typeface="Wingdings 2"/>
              <a:buChar char=""/>
              <a:defRPr/>
            </a:pPr>
            <a:r>
              <a:rPr lang="en-US" dirty="0">
                <a:solidFill>
                  <a:schemeClr val="bg1"/>
                </a:solidFill>
              </a:rPr>
              <a:t>Fears, Resentment, Frustration </a:t>
            </a:r>
          </a:p>
          <a:p>
            <a:pPr marL="438912" indent="-320040">
              <a:spcBef>
                <a:spcPts val="0"/>
              </a:spcBef>
              <a:spcAft>
                <a:spcPts val="0"/>
              </a:spcAft>
              <a:buFont typeface="Wingdings 2"/>
              <a:buChar char=""/>
              <a:defRPr/>
            </a:pPr>
            <a:r>
              <a:rPr lang="en-US" dirty="0">
                <a:solidFill>
                  <a:schemeClr val="bg1"/>
                </a:solidFill>
              </a:rPr>
              <a:t>Rejection / Hurt / Embarrassment</a:t>
            </a:r>
          </a:p>
          <a:p>
            <a:pPr marL="438912" indent="-320040">
              <a:spcBef>
                <a:spcPts val="0"/>
              </a:spcBef>
              <a:spcAft>
                <a:spcPts val="0"/>
              </a:spcAft>
              <a:buFont typeface="Wingdings 2"/>
              <a:buChar char=""/>
              <a:defRPr/>
            </a:pPr>
            <a:r>
              <a:rPr lang="en-US" dirty="0">
                <a:solidFill>
                  <a:schemeClr val="bg1"/>
                </a:solidFill>
              </a:rPr>
              <a:t>Having possessions taken or broken</a:t>
            </a:r>
          </a:p>
          <a:p>
            <a:pPr marL="438912" indent="-320040">
              <a:spcBef>
                <a:spcPts val="0"/>
              </a:spcBef>
              <a:spcAft>
                <a:spcPts val="0"/>
              </a:spcAft>
              <a:buFont typeface="Wingdings 2"/>
              <a:buChar char=""/>
              <a:defRPr/>
            </a:pPr>
            <a:r>
              <a:rPr lang="en-US" dirty="0">
                <a:solidFill>
                  <a:schemeClr val="bg1"/>
                </a:solidFill>
              </a:rPr>
              <a:t>Jealousy</a:t>
            </a:r>
          </a:p>
          <a:p>
            <a:pPr marL="438912" indent="-320040">
              <a:spcBef>
                <a:spcPts val="0"/>
              </a:spcBef>
              <a:spcAft>
                <a:spcPts val="0"/>
              </a:spcAft>
              <a:buFont typeface="Wingdings 2"/>
              <a:buChar char=""/>
              <a:defRPr/>
            </a:pPr>
            <a:r>
              <a:rPr lang="en-US" dirty="0">
                <a:solidFill>
                  <a:schemeClr val="bg1"/>
                </a:solidFill>
              </a:rPr>
              <a:t>Being teased or talked about</a:t>
            </a:r>
          </a:p>
          <a:p>
            <a:pPr marL="438912" indent="-320040">
              <a:spcBef>
                <a:spcPts val="0"/>
              </a:spcBef>
              <a:spcAft>
                <a:spcPts val="0"/>
              </a:spcAft>
              <a:buFont typeface="Wingdings 2"/>
              <a:buChar char=""/>
              <a:defRPr/>
            </a:pPr>
            <a:r>
              <a:rPr lang="en-US" dirty="0">
                <a:solidFill>
                  <a:schemeClr val="bg1"/>
                </a:solidFill>
              </a:rPr>
              <a:t>Low-Self Esteem</a:t>
            </a:r>
          </a:p>
          <a:p>
            <a:pPr marL="438912" indent="-320040">
              <a:spcBef>
                <a:spcPts val="0"/>
              </a:spcBef>
              <a:spcAft>
                <a:spcPts val="0"/>
              </a:spcAft>
              <a:buFont typeface="Wingdings 2"/>
              <a:buChar char=""/>
              <a:defRPr/>
            </a:pPr>
            <a:r>
              <a:rPr lang="en-US" dirty="0">
                <a:solidFill>
                  <a:schemeClr val="bg1"/>
                </a:solidFill>
              </a:rPr>
              <a:t>Grief</a:t>
            </a:r>
          </a:p>
          <a:p>
            <a:pPr marL="438912" indent="-320040">
              <a:spcBef>
                <a:spcPts val="0"/>
              </a:spcBef>
              <a:spcAft>
                <a:spcPts val="0"/>
              </a:spcAft>
              <a:buFont typeface="Wingdings 2"/>
              <a:buChar char=""/>
              <a:defRPr/>
            </a:pPr>
            <a:r>
              <a:rPr lang="en-US" dirty="0">
                <a:solidFill>
                  <a:schemeClr val="bg1"/>
                </a:solidFill>
              </a:rPr>
              <a:t>Home Life</a:t>
            </a:r>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spcBef>
                <a:spcPts val="0"/>
              </a:spcBef>
              <a:spcAft>
                <a:spcPts val="0"/>
              </a:spcAft>
              <a:buFont typeface="Wingdings 2"/>
              <a:buChar char=""/>
              <a:defRPr/>
            </a:pPr>
            <a:endParaRPr lang="en-US" dirty="0"/>
          </a:p>
          <a:p>
            <a:pPr marL="438912" indent="-320040" algn="ctr">
              <a:spcBef>
                <a:spcPts val="0"/>
              </a:spcBef>
              <a:spcAft>
                <a:spcPts val="0"/>
              </a:spcAft>
              <a:buFont typeface="Wingdings 2"/>
              <a:buChar char=""/>
              <a:defRPr/>
            </a:pPr>
            <a:endParaRPr lang="en-US" dirty="0"/>
          </a:p>
        </p:txBody>
      </p:sp>
      <p:graphicFrame>
        <p:nvGraphicFramePr>
          <p:cNvPr id="2050" name="Object 7"/>
          <p:cNvGraphicFramePr>
            <a:graphicFrameLocks noChangeAspect="1"/>
          </p:cNvGraphicFramePr>
          <p:nvPr>
            <p:extLst>
              <p:ext uri="{D42A27DB-BD31-4B8C-83A1-F6EECF244321}">
                <p14:modId xmlns:p14="http://schemas.microsoft.com/office/powerpoint/2010/main" val="2594113882"/>
              </p:ext>
            </p:extLst>
          </p:nvPr>
        </p:nvGraphicFramePr>
        <p:xfrm>
          <a:off x="7814021" y="3684104"/>
          <a:ext cx="4091193" cy="2653747"/>
        </p:xfrm>
        <a:graphic>
          <a:graphicData uri="http://schemas.openxmlformats.org/presentationml/2006/ole">
            <mc:AlternateContent xmlns:mc="http://schemas.openxmlformats.org/markup-compatibility/2006">
              <mc:Choice xmlns:v="urn:schemas-microsoft-com:vml" Requires="v">
                <p:oleObj spid="_x0000_s1033" name="Clip" r:id="rId3" imgW="4671360" imgH="2332440" progId="MS_ClipArt_Gallery.5">
                  <p:embed/>
                </p:oleObj>
              </mc:Choice>
              <mc:Fallback>
                <p:oleObj name="Clip" r:id="rId3" imgW="4671360" imgH="2332440" progId="MS_ClipArt_Gallery.5">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4021" y="3684104"/>
                        <a:ext cx="4091193" cy="2653747"/>
                      </a:xfrm>
                      <a:prstGeom prst="rect">
                        <a:avLst/>
                      </a:prstGeom>
                      <a:noFill/>
                    </p:spPr>
                  </p:pic>
                </p:oleObj>
              </mc:Fallback>
            </mc:AlternateContent>
          </a:graphicData>
        </a:graphic>
      </p:graphicFrame>
    </p:spTree>
    <p:extLst>
      <p:ext uri="{BB962C8B-B14F-4D97-AF65-F5344CB8AC3E}">
        <p14:creationId xmlns:p14="http://schemas.microsoft.com/office/powerpoint/2010/main" val="2027847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4" descr="MCj0411456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5595" y="2300705"/>
            <a:ext cx="213360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itle 1"/>
          <p:cNvSpPr>
            <a:spLocks noGrp="1"/>
          </p:cNvSpPr>
          <p:nvPr>
            <p:ph type="title"/>
          </p:nvPr>
        </p:nvSpPr>
        <p:spPr>
          <a:xfrm>
            <a:off x="1264045" y="680904"/>
            <a:ext cx="7543800" cy="1143000"/>
          </a:xfrm>
        </p:spPr>
        <p:txBody>
          <a:bodyPr/>
          <a:lstStyle/>
          <a:p>
            <a:pPr>
              <a:defRPr/>
            </a:pPr>
            <a:r>
              <a:rPr lang="en-US" b="1" dirty="0">
                <a:solidFill>
                  <a:schemeClr val="accent1">
                    <a:satMod val="150000"/>
                  </a:schemeClr>
                </a:solidFill>
              </a:rPr>
              <a:t>Anger is a problem</a:t>
            </a:r>
          </a:p>
        </p:txBody>
      </p:sp>
      <p:sp>
        <p:nvSpPr>
          <p:cNvPr id="12293" name="Content Placeholder 2"/>
          <p:cNvSpPr>
            <a:spLocks noGrp="1"/>
          </p:cNvSpPr>
          <p:nvPr>
            <p:ph idx="1"/>
          </p:nvPr>
        </p:nvSpPr>
        <p:spPr>
          <a:xfrm>
            <a:off x="1948068" y="2332382"/>
            <a:ext cx="9236765" cy="3889513"/>
          </a:xfrm>
        </p:spPr>
        <p:txBody>
          <a:bodyPr rtlCol="0">
            <a:normAutofit/>
          </a:bodyPr>
          <a:lstStyle/>
          <a:p>
            <a:pPr marL="438912" indent="-320040">
              <a:spcBef>
                <a:spcPts val="0"/>
              </a:spcBef>
              <a:spcAft>
                <a:spcPts val="0"/>
              </a:spcAft>
              <a:buFont typeface="Wingdings 2"/>
              <a:buChar char=""/>
              <a:defRPr/>
            </a:pPr>
            <a:r>
              <a:rPr lang="en-US" dirty="0">
                <a:solidFill>
                  <a:schemeClr val="bg1"/>
                </a:solidFill>
              </a:rPr>
              <a:t>When it harms you</a:t>
            </a:r>
          </a:p>
          <a:p>
            <a:pPr marL="438912" indent="-320040">
              <a:spcBef>
                <a:spcPts val="0"/>
              </a:spcBef>
              <a:spcAft>
                <a:spcPts val="0"/>
              </a:spcAft>
              <a:buFont typeface="Wingdings 2"/>
              <a:buChar char=""/>
              <a:defRPr/>
            </a:pPr>
            <a:r>
              <a:rPr lang="en-US" dirty="0">
                <a:solidFill>
                  <a:schemeClr val="bg1"/>
                </a:solidFill>
              </a:rPr>
              <a:t>When it leads to aggression</a:t>
            </a:r>
          </a:p>
          <a:p>
            <a:pPr marL="438912" indent="-320040">
              <a:spcBef>
                <a:spcPts val="0"/>
              </a:spcBef>
              <a:spcAft>
                <a:spcPts val="0"/>
              </a:spcAft>
              <a:buFont typeface="Wingdings 2"/>
              <a:buChar char=""/>
              <a:defRPr/>
            </a:pPr>
            <a:r>
              <a:rPr lang="en-US" dirty="0">
                <a:solidFill>
                  <a:schemeClr val="bg1"/>
                </a:solidFill>
              </a:rPr>
              <a:t>When it harms People around you</a:t>
            </a:r>
          </a:p>
          <a:p>
            <a:pPr marL="438912" indent="-320040">
              <a:spcBef>
                <a:spcPts val="0"/>
              </a:spcBef>
              <a:spcAft>
                <a:spcPts val="0"/>
              </a:spcAft>
              <a:buFont typeface="Wingdings 2"/>
              <a:buChar char=""/>
              <a:defRPr/>
            </a:pPr>
            <a:r>
              <a:rPr lang="en-US" dirty="0">
                <a:solidFill>
                  <a:schemeClr val="bg1"/>
                </a:solidFill>
              </a:rPr>
              <a:t>When it disrupts school or relationships</a:t>
            </a:r>
            <a:endParaRPr lang="en-US" b="1" dirty="0">
              <a:solidFill>
                <a:schemeClr val="bg1"/>
              </a:solidFill>
            </a:endParaRPr>
          </a:p>
          <a:p>
            <a:pPr marL="438912" indent="-320040">
              <a:spcBef>
                <a:spcPts val="0"/>
              </a:spcBef>
              <a:spcAft>
                <a:spcPts val="0"/>
              </a:spcAft>
              <a:buFont typeface="Wingdings 2"/>
              <a:buChar char=""/>
              <a:defRPr/>
            </a:pPr>
            <a:r>
              <a:rPr lang="en-US" dirty="0">
                <a:solidFill>
                  <a:schemeClr val="bg1"/>
                </a:solidFill>
              </a:rPr>
              <a:t>When it is too frequent, intense and lasts long</a:t>
            </a:r>
          </a:p>
          <a:p>
            <a:pPr marL="438912" indent="-320040">
              <a:spcBef>
                <a:spcPts val="0"/>
              </a:spcBef>
              <a:spcAft>
                <a:spcPts val="0"/>
              </a:spcAft>
              <a:buFont typeface="Wingdings 2"/>
              <a:buChar char=""/>
              <a:defRPr/>
            </a:pPr>
            <a:r>
              <a:rPr lang="en-US" dirty="0">
                <a:solidFill>
                  <a:schemeClr val="bg1"/>
                </a:solidFill>
              </a:rPr>
              <a:t>When  it harms effects your overall quality of life</a:t>
            </a:r>
          </a:p>
          <a:p>
            <a:pPr marL="438912" indent="-320040">
              <a:spcBef>
                <a:spcPts val="0"/>
              </a:spcBef>
              <a:spcAft>
                <a:spcPts val="0"/>
              </a:spcAft>
              <a:buFont typeface="Wingdings 2"/>
              <a:buChar char=""/>
              <a:defRPr/>
            </a:pPr>
            <a:r>
              <a:rPr lang="en-US" dirty="0">
                <a:solidFill>
                  <a:schemeClr val="bg1"/>
                </a:solidFill>
              </a:rPr>
              <a:t>When chronic, explosive anger spirals out of control</a:t>
            </a:r>
          </a:p>
        </p:txBody>
      </p:sp>
      <p:sp>
        <p:nvSpPr>
          <p:cNvPr id="21510" name="TextBox 6"/>
          <p:cNvSpPr txBox="1">
            <a:spLocks noChangeArrowheads="1"/>
          </p:cNvSpPr>
          <p:nvPr/>
        </p:nvSpPr>
        <p:spPr bwMode="auto">
          <a:xfrm>
            <a:off x="2512981" y="5009521"/>
            <a:ext cx="956394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r>
              <a:rPr lang="en-US" altLang="en-US" sz="2400" i="1" dirty="0">
                <a:solidFill>
                  <a:schemeClr val="bg1"/>
                </a:solidFill>
              </a:rPr>
              <a:t>Uncontrolled  Anger  can trigger  a large number of </a:t>
            </a:r>
            <a:br>
              <a:rPr lang="en-US" altLang="en-US" sz="2400" i="1" dirty="0">
                <a:solidFill>
                  <a:schemeClr val="bg1"/>
                </a:solidFill>
              </a:rPr>
            </a:br>
            <a:r>
              <a:rPr lang="en-US" altLang="en-US" sz="2400" i="1" dirty="0">
                <a:solidFill>
                  <a:schemeClr val="bg1"/>
                </a:solidFill>
              </a:rPr>
              <a:t>anti-social behaviors and negative consequences””</a:t>
            </a:r>
          </a:p>
          <a:p>
            <a:endParaRPr lang="en-US" altLang="en-US" dirty="0">
              <a:solidFill>
                <a:schemeClr val="bg1"/>
              </a:solidFill>
            </a:endParaRPr>
          </a:p>
        </p:txBody>
      </p:sp>
    </p:spTree>
    <p:extLst>
      <p:ext uri="{BB962C8B-B14F-4D97-AF65-F5344CB8AC3E}">
        <p14:creationId xmlns:p14="http://schemas.microsoft.com/office/powerpoint/2010/main" val="2183309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4690" y="2174728"/>
            <a:ext cx="10769010" cy="2246769"/>
          </a:xfrm>
          <a:prstGeom prst="rect">
            <a:avLst/>
          </a:prstGeom>
        </p:spPr>
        <p:txBody>
          <a:bodyPr wrap="square">
            <a:spAutoFit/>
          </a:bodyPr>
          <a:lstStyle/>
          <a:p>
            <a:r>
              <a:rPr lang="en-US" sz="2800" dirty="0">
                <a:solidFill>
                  <a:srgbClr val="FFFF00"/>
                </a:solidFill>
                <a:latin typeface="Times New Roman" panose="02020603050405020304" pitchFamily="18" charset="0"/>
                <a:cs typeface="Times New Roman" panose="02020603050405020304" pitchFamily="18" charset="0"/>
              </a:rPr>
              <a:t>Scores ranging from 0-13 would be considered low stress. </a:t>
            </a:r>
          </a:p>
          <a:p>
            <a:endParaRPr lang="en-US" sz="2800" dirty="0">
              <a:solidFill>
                <a:srgbClr val="FFFF00"/>
              </a:solidFill>
              <a:latin typeface="Times New Roman" panose="02020603050405020304" pitchFamily="18" charset="0"/>
              <a:cs typeface="Times New Roman" panose="02020603050405020304" pitchFamily="18" charset="0"/>
            </a:endParaRPr>
          </a:p>
          <a:p>
            <a:r>
              <a:rPr lang="en-US" sz="2800" dirty="0">
                <a:solidFill>
                  <a:srgbClr val="FFFF00"/>
                </a:solidFill>
                <a:latin typeface="Times New Roman" panose="02020603050405020304" pitchFamily="18" charset="0"/>
                <a:cs typeface="Times New Roman" panose="02020603050405020304" pitchFamily="18" charset="0"/>
              </a:rPr>
              <a:t>Scores ranging from 14-26 would be considered moderate stress. </a:t>
            </a:r>
          </a:p>
          <a:p>
            <a:endParaRPr lang="en-US" sz="2800" dirty="0">
              <a:solidFill>
                <a:srgbClr val="FFFF00"/>
              </a:solidFill>
              <a:latin typeface="Times New Roman" panose="02020603050405020304" pitchFamily="18" charset="0"/>
              <a:cs typeface="Times New Roman" panose="02020603050405020304" pitchFamily="18" charset="0"/>
            </a:endParaRPr>
          </a:p>
          <a:p>
            <a:r>
              <a:rPr lang="en-US" sz="2800" dirty="0">
                <a:solidFill>
                  <a:srgbClr val="FFFF00"/>
                </a:solidFill>
                <a:latin typeface="Times New Roman" panose="02020603050405020304" pitchFamily="18" charset="0"/>
                <a:cs typeface="Times New Roman" panose="02020603050405020304" pitchFamily="18" charset="0"/>
              </a:rPr>
              <a:t>Scores ranging from 27-40 would be considered high perceived stress</a:t>
            </a:r>
          </a:p>
        </p:txBody>
      </p:sp>
      <p:sp>
        <p:nvSpPr>
          <p:cNvPr id="3" name="Title 2"/>
          <p:cNvSpPr>
            <a:spLocks noGrp="1"/>
          </p:cNvSpPr>
          <p:nvPr>
            <p:ph type="title"/>
          </p:nvPr>
        </p:nvSpPr>
        <p:spPr/>
        <p:txBody>
          <a:bodyPr/>
          <a:lstStyle/>
          <a:p>
            <a:r>
              <a:rPr lang="en-US" dirty="0">
                <a:solidFill>
                  <a:srgbClr val="FFC000"/>
                </a:solidFill>
              </a:rPr>
              <a:t>Interpretation of online test</a:t>
            </a:r>
          </a:p>
        </p:txBody>
      </p:sp>
      <p:sp>
        <p:nvSpPr>
          <p:cNvPr id="6" name="Rectangle 5"/>
          <p:cNvSpPr/>
          <p:nvPr/>
        </p:nvSpPr>
        <p:spPr>
          <a:xfrm>
            <a:off x="838200" y="5377934"/>
            <a:ext cx="8754961" cy="584775"/>
          </a:xfrm>
          <a:prstGeom prst="rect">
            <a:avLst/>
          </a:prstGeom>
        </p:spPr>
        <p:txBody>
          <a:bodyPr wrap="none">
            <a:spAutoFit/>
          </a:bodyPr>
          <a:lstStyle/>
          <a:p>
            <a:r>
              <a:rPr lang="en-US" sz="3200" dirty="0">
                <a:solidFill>
                  <a:srgbClr val="FFC000"/>
                </a:solidFill>
              </a:rPr>
              <a:t>https://www.bemindfulonline.com/test-your-stress</a:t>
            </a:r>
          </a:p>
        </p:txBody>
      </p:sp>
    </p:spTree>
    <p:extLst>
      <p:ext uri="{BB962C8B-B14F-4D97-AF65-F5344CB8AC3E}">
        <p14:creationId xmlns:p14="http://schemas.microsoft.com/office/powerpoint/2010/main" val="109180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Consequences of ACTING OUT</a:t>
            </a:r>
          </a:p>
        </p:txBody>
      </p:sp>
      <p:sp>
        <p:nvSpPr>
          <p:cNvPr id="3" name="Content Placeholder 2"/>
          <p:cNvSpPr>
            <a:spLocks noGrp="1"/>
          </p:cNvSpPr>
          <p:nvPr>
            <p:ph idx="1"/>
          </p:nvPr>
        </p:nvSpPr>
        <p:spPr/>
        <p:txBody>
          <a:bodyPr/>
          <a:lstStyle/>
          <a:p>
            <a:r>
              <a:rPr lang="en-US" altLang="en-US" sz="2400" dirty="0">
                <a:solidFill>
                  <a:schemeClr val="bg1"/>
                </a:solidFill>
                <a:latin typeface="Arial Unicode MS"/>
              </a:rPr>
              <a:t>Can lead to legal troubles</a:t>
            </a:r>
          </a:p>
          <a:p>
            <a:r>
              <a:rPr lang="en-US" altLang="en-US" sz="2400" dirty="0">
                <a:solidFill>
                  <a:schemeClr val="bg1"/>
                </a:solidFill>
                <a:latin typeface="Arial Unicode MS"/>
              </a:rPr>
              <a:t>Can lead to problems at school / home / community</a:t>
            </a:r>
          </a:p>
          <a:p>
            <a:r>
              <a:rPr lang="en-US" altLang="en-US" sz="2400" dirty="0">
                <a:solidFill>
                  <a:schemeClr val="bg1"/>
                </a:solidFill>
                <a:latin typeface="Arial Unicode MS"/>
              </a:rPr>
              <a:t>Relationships Problems</a:t>
            </a:r>
          </a:p>
          <a:p>
            <a:r>
              <a:rPr lang="en-US" altLang="en-US" sz="2400" dirty="0">
                <a:solidFill>
                  <a:schemeClr val="bg1"/>
                </a:solidFill>
                <a:latin typeface="Arial Unicode MS"/>
              </a:rPr>
              <a:t>Substance Abuse</a:t>
            </a:r>
          </a:p>
          <a:p>
            <a:r>
              <a:rPr lang="en-US" altLang="en-US" sz="2400" dirty="0">
                <a:solidFill>
                  <a:schemeClr val="bg1"/>
                </a:solidFill>
                <a:latin typeface="Arial Unicode MS"/>
              </a:rPr>
              <a:t>Physical Problems</a:t>
            </a:r>
          </a:p>
          <a:p>
            <a:r>
              <a:rPr lang="en-US" altLang="en-US" sz="2400" dirty="0">
                <a:solidFill>
                  <a:schemeClr val="bg1"/>
                </a:solidFill>
                <a:latin typeface="Arial Unicode MS"/>
              </a:rPr>
              <a:t>Emotional Problems</a:t>
            </a:r>
          </a:p>
          <a:p>
            <a:r>
              <a:rPr lang="en-US" altLang="en-US" sz="2400" dirty="0">
                <a:solidFill>
                  <a:schemeClr val="bg1"/>
                </a:solidFill>
                <a:latin typeface="Arial Unicode MS"/>
              </a:rPr>
              <a:t>Low Self Esteem</a:t>
            </a:r>
          </a:p>
          <a:p>
            <a:r>
              <a:rPr lang="en-US" altLang="en-US" sz="2400" dirty="0">
                <a:solidFill>
                  <a:schemeClr val="bg1"/>
                </a:solidFill>
                <a:latin typeface="Arial Unicode MS"/>
              </a:rPr>
              <a:t>Others</a:t>
            </a:r>
          </a:p>
          <a:p>
            <a:endParaRPr lang="en-US" dirty="0"/>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flipH="1">
            <a:off x="8707087" y="1660227"/>
            <a:ext cx="3347382" cy="4682134"/>
          </a:xfrm>
          <a:prstGeom prst="rect">
            <a:avLst/>
          </a:prstGeom>
        </p:spPr>
      </p:pic>
    </p:spTree>
    <p:extLst>
      <p:ext uri="{BB962C8B-B14F-4D97-AF65-F5344CB8AC3E}">
        <p14:creationId xmlns:p14="http://schemas.microsoft.com/office/powerpoint/2010/main" val="2077224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normAutofit/>
          </a:bodyPr>
          <a:lstStyle/>
          <a:p>
            <a:pPr algn="ctr">
              <a:defRPr/>
            </a:pPr>
            <a:r>
              <a:rPr lang="en-US" sz="5400" b="1" dirty="0">
                <a:solidFill>
                  <a:schemeClr val="tx1">
                    <a:lumMod val="95000"/>
                    <a:lumOff val="5000"/>
                  </a:schemeClr>
                </a:solidFill>
                <a:latin typeface="Arial Unicode MS" pitchFamily="34" charset="-128"/>
              </a:rPr>
              <a:t>ANGER CUES</a:t>
            </a:r>
            <a:r>
              <a:rPr lang="en-US" sz="4000" dirty="0">
                <a:solidFill>
                  <a:schemeClr val="accent1">
                    <a:satMod val="150000"/>
                  </a:schemeClr>
                </a:solidFill>
                <a:latin typeface="Arial Unicode MS" pitchFamily="34" charset="-128"/>
              </a:rPr>
              <a:t/>
            </a:r>
            <a:br>
              <a:rPr lang="en-US" sz="4000" dirty="0">
                <a:solidFill>
                  <a:schemeClr val="accent1">
                    <a:satMod val="150000"/>
                  </a:schemeClr>
                </a:solidFill>
                <a:latin typeface="Arial Unicode MS" pitchFamily="34" charset="-128"/>
              </a:rPr>
            </a:br>
            <a:endParaRPr lang="en-US" sz="4000" dirty="0">
              <a:solidFill>
                <a:schemeClr val="accent1">
                  <a:satMod val="150000"/>
                </a:schemeClr>
              </a:solidFill>
              <a:latin typeface="Arial Unicode MS" pitchFamily="34" charset="-128"/>
            </a:endParaRPr>
          </a:p>
        </p:txBody>
      </p:sp>
      <p:sp>
        <p:nvSpPr>
          <p:cNvPr id="24579" name="Rectangle 3"/>
          <p:cNvSpPr>
            <a:spLocks noGrp="1" noRot="1" noChangeArrowheads="1"/>
          </p:cNvSpPr>
          <p:nvPr>
            <p:ph idx="1"/>
          </p:nvPr>
        </p:nvSpPr>
        <p:spPr>
          <a:xfrm>
            <a:off x="4297953" y="2850357"/>
            <a:ext cx="2994945" cy="3032123"/>
          </a:xfrm>
        </p:spPr>
        <p:txBody>
          <a:bodyPr>
            <a:normAutofit/>
          </a:bodyPr>
          <a:lstStyle/>
          <a:p>
            <a:pPr algn="ctr" eaLnBrk="1" hangingPunct="1">
              <a:lnSpc>
                <a:spcPct val="90000"/>
              </a:lnSpc>
            </a:pPr>
            <a:r>
              <a:rPr lang="en-US" altLang="en-US" sz="4000" dirty="0">
                <a:solidFill>
                  <a:srgbClr val="FF0000"/>
                </a:solidFill>
              </a:rPr>
              <a:t>Your body sends you signals, when you’re getting angry.</a:t>
            </a:r>
          </a:p>
        </p:txBody>
      </p:sp>
      <p:sp>
        <p:nvSpPr>
          <p:cNvPr id="24580" name="Text Box 4"/>
          <p:cNvSpPr txBox="1">
            <a:spLocks noChangeArrowheads="1"/>
          </p:cNvSpPr>
          <p:nvPr/>
        </p:nvSpPr>
        <p:spPr bwMode="auto">
          <a:xfrm>
            <a:off x="2375452" y="1188259"/>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Clenched fist</a:t>
            </a:r>
          </a:p>
        </p:txBody>
      </p:sp>
      <p:sp>
        <p:nvSpPr>
          <p:cNvPr id="24581" name="Text Box 5"/>
          <p:cNvSpPr txBox="1">
            <a:spLocks noChangeArrowheads="1"/>
          </p:cNvSpPr>
          <p:nvPr/>
        </p:nvSpPr>
        <p:spPr bwMode="auto">
          <a:xfrm>
            <a:off x="7721879" y="2642807"/>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Loud voice</a:t>
            </a:r>
          </a:p>
        </p:txBody>
      </p:sp>
      <p:sp>
        <p:nvSpPr>
          <p:cNvPr id="24582" name="Text Box 6"/>
          <p:cNvSpPr txBox="1">
            <a:spLocks noChangeArrowheads="1"/>
          </p:cNvSpPr>
          <p:nvPr/>
        </p:nvSpPr>
        <p:spPr bwMode="auto">
          <a:xfrm>
            <a:off x="990600" y="5254084"/>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Sweat</a:t>
            </a:r>
          </a:p>
        </p:txBody>
      </p:sp>
      <p:sp>
        <p:nvSpPr>
          <p:cNvPr id="24583" name="Text Box 7"/>
          <p:cNvSpPr txBox="1">
            <a:spLocks noChangeArrowheads="1"/>
          </p:cNvSpPr>
          <p:nvPr/>
        </p:nvSpPr>
        <p:spPr bwMode="auto">
          <a:xfrm>
            <a:off x="9664979" y="3225193"/>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Red face</a:t>
            </a:r>
          </a:p>
        </p:txBody>
      </p:sp>
      <p:sp>
        <p:nvSpPr>
          <p:cNvPr id="24584" name="Text Box 8"/>
          <p:cNvSpPr txBox="1">
            <a:spLocks noChangeArrowheads="1"/>
          </p:cNvSpPr>
          <p:nvPr/>
        </p:nvSpPr>
        <p:spPr bwMode="auto">
          <a:xfrm>
            <a:off x="990600" y="2759077"/>
            <a:ext cx="1981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Racing &amp; pounding heartbeat</a:t>
            </a:r>
          </a:p>
        </p:txBody>
      </p:sp>
      <p:sp>
        <p:nvSpPr>
          <p:cNvPr id="24585" name="Text Box 9"/>
          <p:cNvSpPr txBox="1">
            <a:spLocks noChangeArrowheads="1"/>
          </p:cNvSpPr>
          <p:nvPr/>
        </p:nvSpPr>
        <p:spPr bwMode="auto">
          <a:xfrm>
            <a:off x="9383714" y="5033384"/>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algn="ctr" eaLnBrk="0" fontAlgn="base" hangingPunct="0">
              <a:spcBef>
                <a:spcPct val="0"/>
              </a:spcBef>
              <a:spcAft>
                <a:spcPct val="0"/>
              </a:spcAft>
              <a:defRPr sz="4000">
                <a:solidFill>
                  <a:schemeClr val="tx1"/>
                </a:solidFill>
                <a:latin typeface="Arial" panose="020B0604020202020204" pitchFamily="34" charset="0"/>
              </a:defRPr>
            </a:lvl6pPr>
            <a:lvl7pPr marL="2971800" indent="-228600" algn="ctr" eaLnBrk="0" fontAlgn="base" hangingPunct="0">
              <a:spcBef>
                <a:spcPct val="0"/>
              </a:spcBef>
              <a:spcAft>
                <a:spcPct val="0"/>
              </a:spcAft>
              <a:defRPr sz="4000">
                <a:solidFill>
                  <a:schemeClr val="tx1"/>
                </a:solidFill>
                <a:latin typeface="Arial" panose="020B0604020202020204" pitchFamily="34" charset="0"/>
              </a:defRPr>
            </a:lvl7pPr>
            <a:lvl8pPr marL="3429000" indent="-228600" algn="ctr" eaLnBrk="0" fontAlgn="base" hangingPunct="0">
              <a:spcBef>
                <a:spcPct val="0"/>
              </a:spcBef>
              <a:spcAft>
                <a:spcPct val="0"/>
              </a:spcAft>
              <a:defRPr sz="4000">
                <a:solidFill>
                  <a:schemeClr val="tx1"/>
                </a:solidFill>
                <a:latin typeface="Arial" panose="020B0604020202020204" pitchFamily="34" charset="0"/>
              </a:defRPr>
            </a:lvl8pPr>
            <a:lvl9pPr marL="3886200" indent="-228600" algn="ctr" eaLnBrk="0" fontAlgn="base" hangingPunct="0">
              <a:spcBef>
                <a:spcPct val="0"/>
              </a:spcBef>
              <a:spcAft>
                <a:spcPct val="0"/>
              </a:spcAft>
              <a:defRPr sz="4000">
                <a:solidFill>
                  <a:schemeClr val="tx1"/>
                </a:solidFill>
                <a:latin typeface="Arial" panose="020B0604020202020204" pitchFamily="34" charset="0"/>
              </a:defRPr>
            </a:lvl9pPr>
          </a:lstStyle>
          <a:p>
            <a:pPr algn="l">
              <a:spcBef>
                <a:spcPct val="50000"/>
              </a:spcBef>
            </a:pPr>
            <a:r>
              <a:rPr lang="en-US" altLang="en-US" sz="1800" dirty="0"/>
              <a:t>Upset stomach</a:t>
            </a:r>
          </a:p>
        </p:txBody>
      </p:sp>
      <p:pic>
        <p:nvPicPr>
          <p:cNvPr id="24586" name="Picture 10" descr="MCj042448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7203" y="4222752"/>
            <a:ext cx="1955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MCj031225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1279" y="4480971"/>
            <a:ext cx="1517650"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MCPE00359_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5186" y="1117448"/>
            <a:ext cx="126841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3" descr="MCj0423836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41279" y="2094772"/>
            <a:ext cx="15017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4" descr="MMj03005000000[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96957" y="684053"/>
            <a:ext cx="1828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5" descr="MCBD06537_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44712" y="2128231"/>
            <a:ext cx="18176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313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algn="ctr">
              <a:defRPr/>
            </a:pPr>
            <a:r>
              <a:rPr lang="en-US" b="1" dirty="0">
                <a:solidFill>
                  <a:schemeClr val="accent1">
                    <a:satMod val="150000"/>
                  </a:schemeClr>
                </a:solidFill>
              </a:rPr>
              <a:t>Dealing With Anger</a:t>
            </a:r>
          </a:p>
        </p:txBody>
      </p:sp>
      <p:sp>
        <p:nvSpPr>
          <p:cNvPr id="26627" name="Rectangle 3"/>
          <p:cNvSpPr>
            <a:spLocks noGrp="1" noRot="1" noChangeArrowheads="1"/>
          </p:cNvSpPr>
          <p:nvPr>
            <p:ph idx="1"/>
          </p:nvPr>
        </p:nvSpPr>
        <p:spPr>
          <a:xfrm>
            <a:off x="2421835" y="2411896"/>
            <a:ext cx="7967869" cy="3364436"/>
          </a:xfrm>
          <a:solidFill>
            <a:srgbClr val="F7CF3B"/>
          </a:solidFill>
        </p:spPr>
        <p:txBody>
          <a:bodyPr/>
          <a:lstStyle/>
          <a:p>
            <a:pPr algn="ctr" eaLnBrk="1" hangingPunct="1">
              <a:buFont typeface="Wingdings 2" panose="05020102010507070707" pitchFamily="18" charset="2"/>
              <a:buNone/>
            </a:pPr>
            <a:r>
              <a:rPr lang="en-US" altLang="en-US" sz="4000" dirty="0">
                <a:solidFill>
                  <a:srgbClr val="1B07AD"/>
                </a:solidFill>
              </a:rPr>
              <a:t>  </a:t>
            </a:r>
            <a:r>
              <a:rPr lang="en-US" altLang="en-US" sz="4000" b="1" dirty="0">
                <a:solidFill>
                  <a:srgbClr val="1B07AD"/>
                </a:solidFill>
              </a:rPr>
              <a:t>Cool off, stay calm.</a:t>
            </a:r>
          </a:p>
          <a:p>
            <a:pPr lvl="1" algn="ctr" eaLnBrk="1" hangingPunct="1"/>
            <a:endParaRPr lang="en-US" altLang="en-US" sz="2000" dirty="0">
              <a:solidFill>
                <a:schemeClr val="tx1">
                  <a:lumMod val="95000"/>
                  <a:lumOff val="5000"/>
                </a:schemeClr>
              </a:solidFill>
            </a:endParaRPr>
          </a:p>
          <a:p>
            <a:pPr lvl="1" algn="ctr" eaLnBrk="1" hangingPunct="1"/>
            <a:r>
              <a:rPr lang="en-US" altLang="en-US" sz="2000" dirty="0">
                <a:solidFill>
                  <a:schemeClr val="tx1">
                    <a:lumMod val="95000"/>
                    <a:lumOff val="5000"/>
                  </a:schemeClr>
                </a:solidFill>
              </a:rPr>
              <a:t>Walk away</a:t>
            </a:r>
          </a:p>
          <a:p>
            <a:pPr lvl="1" algn="ctr" eaLnBrk="1" hangingPunct="1"/>
            <a:r>
              <a:rPr lang="en-US" altLang="en-US" sz="2000" dirty="0">
                <a:solidFill>
                  <a:schemeClr val="tx1">
                    <a:lumMod val="95000"/>
                    <a:lumOff val="5000"/>
                  </a:schemeClr>
                </a:solidFill>
              </a:rPr>
              <a:t>Count to 10</a:t>
            </a:r>
          </a:p>
          <a:p>
            <a:pPr lvl="1" algn="ctr" eaLnBrk="1" hangingPunct="1"/>
            <a:r>
              <a:rPr lang="en-US" altLang="en-US" sz="2000" dirty="0">
                <a:solidFill>
                  <a:schemeClr val="tx1">
                    <a:lumMod val="95000"/>
                    <a:lumOff val="5000"/>
                  </a:schemeClr>
                </a:solidFill>
              </a:rPr>
              <a:t>Take deep breaths</a:t>
            </a:r>
          </a:p>
          <a:p>
            <a:pPr lvl="1" algn="ctr" eaLnBrk="1" hangingPunct="1"/>
            <a:r>
              <a:rPr lang="en-US" altLang="en-US" sz="2000" dirty="0">
                <a:solidFill>
                  <a:schemeClr val="tx1">
                    <a:lumMod val="95000"/>
                    <a:lumOff val="5000"/>
                  </a:schemeClr>
                </a:solidFill>
              </a:rPr>
              <a:t>Use calming self-talk:  “I can handle this. Chill.  It’s not as bad as it seems.”</a:t>
            </a:r>
          </a:p>
          <a:p>
            <a:pPr lvl="1" algn="ctr" eaLnBrk="1" hangingPunct="1"/>
            <a:r>
              <a:rPr lang="en-US" altLang="en-US" sz="2000" dirty="0">
                <a:solidFill>
                  <a:schemeClr val="tx1">
                    <a:lumMod val="95000"/>
                    <a:lumOff val="5000"/>
                  </a:schemeClr>
                </a:solidFill>
              </a:rPr>
              <a:t>Imagine you are in a peaceful place</a:t>
            </a:r>
            <a:r>
              <a:rPr lang="en-US" altLang="en-US" dirty="0">
                <a:solidFill>
                  <a:schemeClr val="tx1">
                    <a:lumMod val="95000"/>
                    <a:lumOff val="5000"/>
                  </a:schemeClr>
                </a:solidFill>
              </a:rPr>
              <a:t>.</a:t>
            </a:r>
          </a:p>
          <a:p>
            <a:pPr lvl="1" algn="ctr" eaLnBrk="1" hangingPunct="1"/>
            <a:endParaRPr lang="en-US" altLang="en-US" dirty="0"/>
          </a:p>
          <a:p>
            <a:pPr lvl="1" algn="ctr" eaLnBrk="1" hangingPunct="1"/>
            <a:endParaRPr lang="en-US" altLang="en-US" dirty="0"/>
          </a:p>
        </p:txBody>
      </p:sp>
    </p:spTree>
    <p:extLst>
      <p:ext uri="{BB962C8B-B14F-4D97-AF65-F5344CB8AC3E}">
        <p14:creationId xmlns:p14="http://schemas.microsoft.com/office/powerpoint/2010/main" val="925560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Rot="1" noChangeArrowheads="1"/>
          </p:cNvSpPr>
          <p:nvPr/>
        </p:nvSpPr>
        <p:spPr bwMode="auto">
          <a:xfrm>
            <a:off x="998035" y="1115122"/>
            <a:ext cx="9669966" cy="4876800"/>
          </a:xfrm>
          <a:prstGeom prst="rect">
            <a:avLst/>
          </a:prstGeom>
          <a:noFill/>
          <a:ln w="9525">
            <a:noFill/>
            <a:miter lim="800000"/>
            <a:headEnd/>
            <a:tailEnd/>
          </a:ln>
          <a:effectLst/>
        </p:spPr>
        <p:txBody>
          <a:bodyPr/>
          <a:lstStyle/>
          <a:p>
            <a:pPr marL="514350" indent="-514350">
              <a:spcBef>
                <a:spcPct val="20000"/>
              </a:spcBef>
              <a:buClr>
                <a:schemeClr val="hlink"/>
              </a:buClr>
              <a:defRPr/>
            </a:pPr>
            <a:r>
              <a:rPr lang="en-US" sz="2400" b="1" kern="0" dirty="0"/>
              <a:t>Turn your angry energy into a change for the better</a:t>
            </a:r>
          </a:p>
          <a:p>
            <a:pPr marL="514350" indent="-514350">
              <a:spcBef>
                <a:spcPct val="20000"/>
              </a:spcBef>
              <a:buClr>
                <a:schemeClr val="hlink"/>
              </a:buClr>
              <a:defRPr/>
            </a:pPr>
            <a:endParaRPr lang="en-US" sz="2400" b="1" kern="0" dirty="0"/>
          </a:p>
          <a:p>
            <a:pPr marL="342900" indent="-342900">
              <a:spcBef>
                <a:spcPct val="20000"/>
              </a:spcBef>
              <a:buClr>
                <a:schemeClr val="hlink"/>
              </a:buClr>
              <a:buFont typeface="Wingdings" pitchFamily="2" charset="2"/>
              <a:buChar char="§"/>
              <a:defRPr/>
            </a:pPr>
            <a:r>
              <a:rPr lang="en-US" sz="2400" kern="0" dirty="0"/>
              <a:t>Channel your angry energy into a physical activity.</a:t>
            </a:r>
          </a:p>
          <a:p>
            <a:pPr marL="342900" indent="-342900">
              <a:spcBef>
                <a:spcPct val="20000"/>
              </a:spcBef>
              <a:buClr>
                <a:schemeClr val="hlink"/>
              </a:buClr>
              <a:buFont typeface="Wingdings" pitchFamily="2" charset="2"/>
              <a:buChar char="§"/>
              <a:defRPr/>
            </a:pPr>
            <a:r>
              <a:rPr lang="en-US" sz="2400" kern="0" dirty="0"/>
              <a:t>Try to solve the problem.</a:t>
            </a:r>
          </a:p>
          <a:p>
            <a:pPr marL="342900" indent="-342900">
              <a:spcBef>
                <a:spcPct val="20000"/>
              </a:spcBef>
              <a:buClr>
                <a:schemeClr val="hlink"/>
              </a:buClr>
              <a:buFont typeface="Wingdings" pitchFamily="2" charset="2"/>
              <a:buChar char="§"/>
              <a:defRPr/>
            </a:pPr>
            <a:r>
              <a:rPr lang="en-US" sz="2400" kern="0" dirty="0"/>
              <a:t>Try to accept situations you can’t change.</a:t>
            </a:r>
          </a:p>
          <a:p>
            <a:pPr marL="342900" indent="-342900">
              <a:spcBef>
                <a:spcPct val="20000"/>
              </a:spcBef>
              <a:buClr>
                <a:schemeClr val="hlink"/>
              </a:buClr>
              <a:buFont typeface="Wingdings" pitchFamily="2" charset="2"/>
              <a:buChar char="§"/>
              <a:defRPr/>
            </a:pPr>
            <a:r>
              <a:rPr lang="en-US" sz="2400" kern="0" dirty="0"/>
              <a:t>Changing our view of a situation can change our reaction to it.</a:t>
            </a:r>
          </a:p>
          <a:p>
            <a:pPr marL="342900" indent="-342900">
              <a:spcBef>
                <a:spcPct val="20000"/>
              </a:spcBef>
              <a:buClr>
                <a:schemeClr val="hlink"/>
              </a:buClr>
              <a:buFont typeface="Wingdings" pitchFamily="2" charset="2"/>
              <a:buChar char="§"/>
              <a:defRPr/>
            </a:pPr>
            <a:endParaRPr lang="en-US" sz="2400" kern="0" dirty="0">
              <a:solidFill>
                <a:schemeClr val="folHlink"/>
              </a:solidFill>
              <a:effectLst>
                <a:outerShdw blurRad="38100" dist="38100" dir="2700000" algn="tl">
                  <a:srgbClr val="000000"/>
                </a:outerShdw>
              </a:effectLst>
            </a:endParaRPr>
          </a:p>
          <a:p>
            <a:pPr marL="342900" indent="-342900">
              <a:spcBef>
                <a:spcPct val="20000"/>
              </a:spcBef>
              <a:buClr>
                <a:schemeClr val="hlink"/>
              </a:buClr>
              <a:defRPr/>
            </a:pPr>
            <a:r>
              <a:rPr lang="en-US" sz="3200" i="1" kern="0" dirty="0">
                <a:solidFill>
                  <a:schemeClr val="folHlink"/>
                </a:solidFill>
                <a:effectLst>
                  <a:outerShdw blurRad="38100" dist="38100" dir="2700000" algn="tl">
                    <a:srgbClr val="000000"/>
                  </a:outerShdw>
                </a:effectLst>
              </a:rPr>
              <a:t>“Don’t let anger control you, </a:t>
            </a:r>
            <a:br>
              <a:rPr lang="en-US" sz="3200" i="1" kern="0" dirty="0">
                <a:solidFill>
                  <a:schemeClr val="folHlink"/>
                </a:solidFill>
                <a:effectLst>
                  <a:outerShdw blurRad="38100" dist="38100" dir="2700000" algn="tl">
                    <a:srgbClr val="000000"/>
                  </a:outerShdw>
                </a:effectLst>
              </a:rPr>
            </a:br>
            <a:r>
              <a:rPr lang="en-US" sz="3200" i="1" kern="0" dirty="0">
                <a:solidFill>
                  <a:schemeClr val="folHlink"/>
                </a:solidFill>
                <a:effectLst>
                  <a:outerShdw blurRad="38100" dist="38100" dir="2700000" algn="tl">
                    <a:srgbClr val="000000"/>
                  </a:outerShdw>
                </a:effectLst>
              </a:rPr>
              <a:t>take control over it”</a:t>
            </a:r>
          </a:p>
          <a:p>
            <a:pPr marL="342900" indent="-342900">
              <a:spcBef>
                <a:spcPct val="20000"/>
              </a:spcBef>
              <a:buClr>
                <a:schemeClr val="hlink"/>
              </a:buClr>
              <a:defRPr/>
            </a:pPr>
            <a:endParaRPr lang="en-US" sz="2000" kern="0" dirty="0">
              <a:solidFill>
                <a:schemeClr val="folHlink"/>
              </a:solidFill>
              <a:effectLst>
                <a:outerShdw blurRad="38100" dist="38100" dir="2700000" algn="tl">
                  <a:srgbClr val="000000"/>
                </a:outerShdw>
              </a:effectLst>
            </a:endParaRPr>
          </a:p>
        </p:txBody>
      </p:sp>
      <p:pic>
        <p:nvPicPr>
          <p:cNvPr id="3" name="Picture 2"/>
          <p:cNvPicPr>
            <a:picLocks noChangeAspect="1"/>
          </p:cNvPicPr>
          <p:nvPr/>
        </p:nvPicPr>
        <p:blipFill>
          <a:blip r:embed="rId2"/>
          <a:stretch>
            <a:fillRect/>
          </a:stretch>
        </p:blipFill>
        <p:spPr>
          <a:xfrm>
            <a:off x="6518365" y="4177394"/>
            <a:ext cx="4358641" cy="1578292"/>
          </a:xfrm>
          <a:prstGeom prst="rect">
            <a:avLst/>
          </a:prstGeom>
        </p:spPr>
      </p:pic>
    </p:spTree>
    <p:extLst>
      <p:ext uri="{BB962C8B-B14F-4D97-AF65-F5344CB8AC3E}">
        <p14:creationId xmlns:p14="http://schemas.microsoft.com/office/powerpoint/2010/main" val="3555051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8218" y="1954858"/>
            <a:ext cx="10613294" cy="2677656"/>
          </a:xfrm>
          <a:prstGeom prst="rect">
            <a:avLst/>
          </a:prstGeom>
        </p:spPr>
        <p:txBody>
          <a:bodyPr wrap="square">
            <a:spAutoFit/>
          </a:bodyPr>
          <a:lstStyle/>
          <a:p>
            <a:pPr algn="just"/>
            <a:r>
              <a:rPr lang="en-US" sz="2400" dirty="0"/>
              <a:t>If you think about how to manage your anger when you're feeling calmer, you can avoid feeling overwhelmed by it in the heat of the moment.</a:t>
            </a:r>
          </a:p>
          <a:p>
            <a:pPr algn="just"/>
            <a:r>
              <a:rPr lang="en-US" sz="2400" dirty="0"/>
              <a:t>In particular, you can:</a:t>
            </a:r>
          </a:p>
          <a:p>
            <a:pPr marL="342900" indent="-342900" algn="just">
              <a:buFont typeface="Arial" panose="020B0604020202020204" pitchFamily="34" charset="0"/>
              <a:buChar char="•"/>
            </a:pPr>
            <a:r>
              <a:rPr lang="en-US" sz="2400" dirty="0"/>
              <a:t>learn your cues, practice and practice the skills</a:t>
            </a:r>
          </a:p>
          <a:p>
            <a:pPr marL="342900" indent="-342900" algn="just">
              <a:buFont typeface="Arial" panose="020B0604020202020204" pitchFamily="34" charset="0"/>
              <a:buChar char="•"/>
            </a:pPr>
            <a:r>
              <a:rPr lang="en-US" sz="2400" dirty="0"/>
              <a:t>examine your thought patterns</a:t>
            </a:r>
          </a:p>
          <a:p>
            <a:pPr marL="342900" indent="-342900" algn="just">
              <a:buFont typeface="Arial" panose="020B0604020202020204" pitchFamily="34" charset="0"/>
              <a:buChar char="•"/>
            </a:pPr>
            <a:r>
              <a:rPr lang="en-US" sz="2400" dirty="0"/>
              <a:t>develop your communication skills</a:t>
            </a:r>
          </a:p>
          <a:p>
            <a:pPr marL="342900" indent="-342900" algn="just">
              <a:buFont typeface="Arial" panose="020B0604020202020204" pitchFamily="34" charset="0"/>
              <a:buChar char="•"/>
            </a:pPr>
            <a:r>
              <a:rPr lang="en-US" sz="2400" dirty="0"/>
              <a:t>look at your lifestyle</a:t>
            </a:r>
          </a:p>
        </p:txBody>
      </p:sp>
      <p:sp>
        <p:nvSpPr>
          <p:cNvPr id="4" name="Title 3"/>
          <p:cNvSpPr>
            <a:spLocks noGrp="1"/>
          </p:cNvSpPr>
          <p:nvPr>
            <p:ph type="title"/>
          </p:nvPr>
        </p:nvSpPr>
        <p:spPr>
          <a:xfrm>
            <a:off x="928218" y="921878"/>
            <a:ext cx="10515600" cy="1325563"/>
          </a:xfrm>
        </p:spPr>
        <p:txBody>
          <a:bodyPr>
            <a:normAutofit fontScale="90000"/>
          </a:bodyPr>
          <a:lstStyle/>
          <a:p>
            <a:r>
              <a:rPr lang="en-US" b="1" dirty="0">
                <a:solidFill>
                  <a:srgbClr val="FFC000"/>
                </a:solidFill>
              </a:rPr>
              <a:t>How can I control my anger long term?</a:t>
            </a:r>
            <a:br>
              <a:rPr lang="en-US" b="1" dirty="0">
                <a:solidFill>
                  <a:srgbClr val="FFC000"/>
                </a:solidFill>
              </a:rPr>
            </a:br>
            <a:endParaRPr lang="en-US" b="1" dirty="0">
              <a:solidFill>
                <a:srgbClr val="FFC000"/>
              </a:solidFill>
            </a:endParaRPr>
          </a:p>
        </p:txBody>
      </p:sp>
    </p:spTree>
    <p:extLst>
      <p:ext uri="{BB962C8B-B14F-4D97-AF65-F5344CB8AC3E}">
        <p14:creationId xmlns:p14="http://schemas.microsoft.com/office/powerpoint/2010/main" val="2085833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74" y="0"/>
            <a:ext cx="10058400" cy="1450757"/>
          </a:xfrm>
        </p:spPr>
        <p:txBody>
          <a:bodyPr/>
          <a:lstStyle/>
          <a:p>
            <a:r>
              <a:rPr lang="en-US" b="1" dirty="0">
                <a:solidFill>
                  <a:schemeClr val="tx1"/>
                </a:solidFill>
              </a:rPr>
              <a:t>Anger Cycle:</a:t>
            </a:r>
            <a:endParaRPr lang="en-US" dirty="0"/>
          </a:p>
        </p:txBody>
      </p:sp>
      <p:pic>
        <p:nvPicPr>
          <p:cNvPr id="4" name="Picture 3"/>
          <p:cNvPicPr>
            <a:picLocks noChangeAspect="1"/>
          </p:cNvPicPr>
          <p:nvPr/>
        </p:nvPicPr>
        <p:blipFill>
          <a:blip r:embed="rId2"/>
          <a:stretch>
            <a:fillRect/>
          </a:stretch>
        </p:blipFill>
        <p:spPr>
          <a:xfrm>
            <a:off x="842820" y="2930171"/>
            <a:ext cx="5363281" cy="3261942"/>
          </a:xfrm>
          <a:prstGeom prst="rect">
            <a:avLst/>
          </a:prstGeom>
        </p:spPr>
      </p:pic>
      <p:sp>
        <p:nvSpPr>
          <p:cNvPr id="5" name="Rectangle 1"/>
          <p:cNvSpPr>
            <a:spLocks noGrp="1" noChangeArrowheads="1"/>
          </p:cNvSpPr>
          <p:nvPr>
            <p:ph idx="1"/>
          </p:nvPr>
        </p:nvSpPr>
        <p:spPr bwMode="auto">
          <a:xfrm>
            <a:off x="0" y="1637211"/>
            <a:ext cx="55711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Roboto"/>
              </a:rPr>
              <a:t>	</a:t>
            </a:r>
            <a:r>
              <a:rPr lang="en-US" altLang="en-US" dirty="0" smtClean="0">
                <a:solidFill>
                  <a:srgbClr val="000000"/>
                </a:solidFill>
                <a:latin typeface="Roboto"/>
              </a:rPr>
              <a:t>This </a:t>
            </a:r>
            <a:r>
              <a:rPr kumimoji="0" lang="en-US" altLang="en-US" b="0" i="0" u="none" strike="noStrike" cap="none" normalizeH="0" baseline="0" dirty="0" smtClean="0">
                <a:ln>
                  <a:noFill/>
                </a:ln>
                <a:solidFill>
                  <a:srgbClr val="000000"/>
                </a:solidFill>
                <a:effectLst/>
                <a:latin typeface="Roboto"/>
              </a:rPr>
              <a:t>anger worksheet uses the </a:t>
            </a:r>
            <a:r>
              <a:rPr kumimoji="0" lang="en-US" altLang="en-US" b="0" i="0" u="none" strike="noStrike" cap="none" normalizeH="0" baseline="0" dirty="0" smtClean="0">
                <a:ln>
                  <a:noFill/>
                </a:ln>
                <a:solidFill>
                  <a:schemeClr val="tx1"/>
                </a:solidFill>
                <a:effectLst/>
              </a:rPr>
              <a:t>CBT</a:t>
            </a:r>
            <a:r>
              <a:rPr kumimoji="0" lang="en-US" altLang="en-US" b="0" i="0" u="none" strike="noStrike" cap="none" normalizeH="0" baseline="0" dirty="0" smtClean="0">
                <a:ln>
                  <a:noFill/>
                </a:ln>
                <a:solidFill>
                  <a:srgbClr val="000000"/>
                </a:solidFill>
                <a:effectLst/>
                <a:latin typeface="Roboto"/>
              </a:rPr>
              <a:t> model to explain how anger grows from irrational thoughts, and leads to a difficult-to-break cycle of growing frustration</a:t>
            </a:r>
            <a:r>
              <a:rPr kumimoji="0" lang="en-US" altLang="en-US" sz="1200" b="0" i="0" u="none" strike="noStrike" cap="none" normalizeH="0" baseline="0" dirty="0" smtClean="0">
                <a:ln>
                  <a:noFill/>
                </a:ln>
                <a:solidFill>
                  <a:srgbClr val="000000"/>
                </a:solidFill>
                <a:effectLst/>
                <a:latin typeface="Roboto"/>
              </a:rPr>
              <a:t>.</a:t>
            </a:r>
            <a:r>
              <a:rPr kumimoji="0" lang="en-US" altLang="en-US" sz="1000" b="0" i="0" u="none" strike="noStrike" cap="none" normalizeH="0" baseline="0" dirty="0" smtClean="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8206386" y="1737359"/>
            <a:ext cx="3167008" cy="4274028"/>
          </a:xfrm>
          <a:prstGeom prst="rect">
            <a:avLst/>
          </a:prstGeom>
        </p:spPr>
      </p:pic>
      <p:sp>
        <p:nvSpPr>
          <p:cNvPr id="3" name="Right Arrow 2"/>
          <p:cNvSpPr/>
          <p:nvPr/>
        </p:nvSpPr>
        <p:spPr>
          <a:xfrm>
            <a:off x="6487886" y="3709851"/>
            <a:ext cx="1027611" cy="818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239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3687" y="1864193"/>
            <a:ext cx="8806897" cy="4261402"/>
          </a:xfrm>
          <a:prstGeom prst="rect">
            <a:avLst/>
          </a:prstGeom>
        </p:spPr>
      </p:pic>
    </p:spTree>
    <p:extLst>
      <p:ext uri="{BB962C8B-B14F-4D97-AF65-F5344CB8AC3E}">
        <p14:creationId xmlns:p14="http://schemas.microsoft.com/office/powerpoint/2010/main" val="2939281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xmlns="" id="{E0E21B90-A10B-47BB-894D-6CBCD189AA6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xmlns="" id="{5AADE571-180F-49A6-A5E8-C333B2616ADE}"/>
              </a:ext>
            </a:extLst>
          </p:cNvPr>
          <p:cNvSpPr/>
          <p:nvPr/>
        </p:nvSpPr>
        <p:spPr>
          <a:xfrm>
            <a:off x="10683663" y="5758790"/>
            <a:ext cx="335149" cy="3351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EAB79F51-82A0-4C0F-8BE8-BC4692D5FD6A}"/>
              </a:ext>
            </a:extLst>
          </p:cNvPr>
          <p:cNvSpPr/>
          <p:nvPr/>
        </p:nvSpPr>
        <p:spPr>
          <a:xfrm>
            <a:off x="11173043" y="5392733"/>
            <a:ext cx="473938" cy="4739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xmlns="" id="{E8EF2DC7-BE4D-43C2-906E-7DB7A1E192A8}"/>
              </a:ext>
            </a:extLst>
          </p:cNvPr>
          <p:cNvSpPr/>
          <p:nvPr/>
        </p:nvSpPr>
        <p:spPr>
          <a:xfrm>
            <a:off x="802737" y="4426524"/>
            <a:ext cx="247092" cy="2470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xmlns="" id="{27596C6F-257A-4220-9A69-5DB333853088}"/>
              </a:ext>
            </a:extLst>
          </p:cNvPr>
          <p:cNvSpPr>
            <a:spLocks noGrp="1"/>
          </p:cNvSpPr>
          <p:nvPr>
            <p:ph type="title"/>
          </p:nvPr>
        </p:nvSpPr>
        <p:spPr>
          <a:xfrm>
            <a:off x="748892" y="645621"/>
            <a:ext cx="10515600" cy="1325563"/>
          </a:xfrm>
        </p:spPr>
        <p:txBody>
          <a:bodyPr>
            <a:normAutofit/>
          </a:bodyPr>
          <a:lstStyle/>
          <a:p>
            <a:pPr algn="ctr"/>
            <a:r>
              <a:rPr lang="en-GB" sz="4800" b="1" dirty="0">
                <a:solidFill>
                  <a:srgbClr val="FFC000"/>
                </a:solidFill>
                <a:latin typeface="Raleway" panose="020B0503030101060003" pitchFamily="34" charset="0"/>
              </a:rPr>
              <a:t>STRESS</a:t>
            </a:r>
          </a:p>
        </p:txBody>
      </p:sp>
      <p:sp>
        <p:nvSpPr>
          <p:cNvPr id="10" name="Title 3">
            <a:extLst>
              <a:ext uri="{FF2B5EF4-FFF2-40B4-BE49-F238E27FC236}">
                <a16:creationId xmlns:a16="http://schemas.microsoft.com/office/drawing/2014/main" xmlns="" id="{4E11161D-C229-4677-8B8E-BE86983C1B3D}"/>
              </a:ext>
            </a:extLst>
          </p:cNvPr>
          <p:cNvSpPr txBox="1">
            <a:spLocks/>
          </p:cNvSpPr>
          <p:nvPr/>
        </p:nvSpPr>
        <p:spPr>
          <a:xfrm>
            <a:off x="1037246" y="1140632"/>
            <a:ext cx="10515600" cy="3105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dirty="0">
                <a:solidFill>
                  <a:schemeClr val="bg1"/>
                </a:solidFill>
                <a:latin typeface="Times New Roman"/>
                <a:ea typeface="Times New Roman"/>
                <a:cs typeface="Times New Roman"/>
                <a:sym typeface="Times New Roman"/>
              </a:rPr>
              <a:t>“Stress can be defined as our mental, physical, emotional, and behavioral  reactions to any perceived demands or threats” </a:t>
            </a:r>
            <a:endParaRPr lang="en-US" dirty="0">
              <a:solidFill>
                <a:schemeClr val="bg1"/>
              </a:solidFill>
            </a:endParaRPr>
          </a:p>
        </p:txBody>
      </p:sp>
      <p:pic>
        <p:nvPicPr>
          <p:cNvPr id="2" name="Picture 1"/>
          <p:cNvPicPr>
            <a:picLocks noChangeAspect="1"/>
          </p:cNvPicPr>
          <p:nvPr/>
        </p:nvPicPr>
        <p:blipFill>
          <a:blip r:embed="rId4"/>
          <a:stretch>
            <a:fillRect/>
          </a:stretch>
        </p:blipFill>
        <p:spPr>
          <a:xfrm>
            <a:off x="1204059" y="3401122"/>
            <a:ext cx="9701833" cy="2930309"/>
          </a:xfrm>
          <a:prstGeom prst="rect">
            <a:avLst/>
          </a:prstGeom>
          <a:ln>
            <a:noFill/>
          </a:ln>
          <a:effectLst>
            <a:softEdge rad="112500"/>
          </a:effectLst>
        </p:spPr>
      </p:pic>
      <p:pic>
        <p:nvPicPr>
          <p:cNvPr id="14" name="Graphic 13">
            <a:extLst>
              <a:ext uri="{FF2B5EF4-FFF2-40B4-BE49-F238E27FC236}">
                <a16:creationId xmlns:a16="http://schemas.microsoft.com/office/drawing/2014/main" xmlns="" id="{3EF666BB-EF91-488A-B4A1-69BB92A8FC5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114794" y="1408218"/>
            <a:ext cx="904018" cy="139080"/>
          </a:xfrm>
          <a:prstGeom prst="rect">
            <a:avLst/>
          </a:prstGeom>
        </p:spPr>
      </p:pic>
      <p:pic>
        <p:nvPicPr>
          <p:cNvPr id="16" name="Graphic 15" descr="Bookmark">
            <a:extLst>
              <a:ext uri="{FF2B5EF4-FFF2-40B4-BE49-F238E27FC236}">
                <a16:creationId xmlns:a16="http://schemas.microsoft.com/office/drawing/2014/main" xmlns="" id="{4CAFDCA6-E05B-479A-BCDB-7B55B8717C0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96492" y="137333"/>
            <a:ext cx="1430709" cy="1430709"/>
          </a:xfrm>
          <a:prstGeom prst="rect">
            <a:avLst/>
          </a:prstGeom>
        </p:spPr>
      </p:pic>
    </p:spTree>
    <p:extLst>
      <p:ext uri="{BB962C8B-B14F-4D97-AF65-F5344CB8AC3E}">
        <p14:creationId xmlns:p14="http://schemas.microsoft.com/office/powerpoint/2010/main" val="296834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latin typeface="Times New Roman"/>
                <a:ea typeface="Times New Roman"/>
                <a:cs typeface="Times New Roman"/>
                <a:sym typeface="Times New Roman"/>
              </a:rPr>
              <a:t>Why do we feel "Stress Out"?</a:t>
            </a:r>
            <a:endParaRPr lang="en-US" dirty="0">
              <a:solidFill>
                <a:srgbClr val="FFC000"/>
              </a:solidFill>
            </a:endParaRPr>
          </a:p>
        </p:txBody>
      </p:sp>
      <p:sp>
        <p:nvSpPr>
          <p:cNvPr id="3" name="Content Placeholder 2"/>
          <p:cNvSpPr>
            <a:spLocks noGrp="1"/>
          </p:cNvSpPr>
          <p:nvPr>
            <p:ph idx="1"/>
          </p:nvPr>
        </p:nvSpPr>
        <p:spPr>
          <a:xfrm>
            <a:off x="544552" y="1686855"/>
            <a:ext cx="10515600" cy="4351338"/>
          </a:xfrm>
        </p:spPr>
        <p:txBody>
          <a:bodyPr>
            <a:normAutofit lnSpcReduction="10000"/>
          </a:bodyPr>
          <a:lstStyle/>
          <a:p>
            <a:pPr lvl="0">
              <a:lnSpc>
                <a:spcPct val="100000"/>
              </a:lnSpc>
              <a:spcBef>
                <a:spcPts val="0"/>
              </a:spcBef>
              <a:buClr>
                <a:schemeClr val="dk1"/>
              </a:buClr>
              <a:buSzPts val="2100"/>
              <a:buFont typeface="Wingdings" panose="05000000000000000000" pitchFamily="2" charset="2"/>
              <a:buChar char="v"/>
            </a:pPr>
            <a:r>
              <a:rPr lang="en-US" dirty="0">
                <a:solidFill>
                  <a:schemeClr val="bg1"/>
                </a:solidFill>
                <a:latin typeface="+mj-lt"/>
                <a:ea typeface="Times New Roman"/>
                <a:cs typeface="Times New Roman" panose="02020603050405020304" pitchFamily="18" charset="0"/>
                <a:sym typeface="Times New Roman"/>
              </a:rPr>
              <a:t>For two major reasons:</a:t>
            </a:r>
            <a:endParaRPr lang="en-US" dirty="0">
              <a:solidFill>
                <a:schemeClr val="bg1"/>
              </a:solidFill>
              <a:latin typeface="+mj-lt"/>
              <a:cs typeface="Times New Roman" panose="02020603050405020304" pitchFamily="18" charset="0"/>
            </a:endParaRPr>
          </a:p>
          <a:p>
            <a:pPr lvl="0">
              <a:lnSpc>
                <a:spcPct val="100000"/>
              </a:lnSpc>
              <a:spcBef>
                <a:spcPts val="420"/>
              </a:spcBef>
              <a:buClr>
                <a:schemeClr val="dk1"/>
              </a:buClr>
              <a:buSzPts val="2100"/>
              <a:buFont typeface="Wingdings" panose="05000000000000000000" pitchFamily="2" charset="2"/>
              <a:buChar char="v"/>
            </a:pPr>
            <a:endParaRPr lang="en-US" dirty="0">
              <a:solidFill>
                <a:schemeClr val="bg1"/>
              </a:solidFill>
              <a:latin typeface="+mj-lt"/>
              <a:ea typeface="Times New Roman"/>
              <a:cs typeface="Times New Roman" panose="02020603050405020304" pitchFamily="18"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a:t>
            </a:r>
            <a:r>
              <a:rPr lang="en-US" sz="2800" b="1" i="1" dirty="0">
                <a:solidFill>
                  <a:srgbClr val="FFFF00"/>
                </a:solidFill>
                <a:latin typeface="+mj-lt"/>
                <a:ea typeface="Times New Roman"/>
                <a:cs typeface="Calibri" panose="020F0502020204030204" pitchFamily="34" charset="0"/>
                <a:sym typeface="Times New Roman"/>
              </a:rPr>
              <a:t>perceive</a:t>
            </a:r>
            <a:r>
              <a:rPr lang="en-US" sz="2800" b="1" dirty="0">
                <a:solidFill>
                  <a:schemeClr val="bg1"/>
                </a:solidFill>
                <a:latin typeface="+mj-lt"/>
                <a:ea typeface="Times New Roman"/>
                <a:cs typeface="Calibri" panose="020F0502020204030204" pitchFamily="34" charset="0"/>
                <a:sym typeface="Times New Roman"/>
              </a:rPr>
              <a:t> a situation as threatening, </a:t>
            </a:r>
            <a:r>
              <a:rPr lang="en-US" sz="2800" dirty="0">
                <a:solidFill>
                  <a:schemeClr val="bg1"/>
                </a:solidFill>
                <a:latin typeface="+mj-lt"/>
                <a:ea typeface="Times New Roman"/>
                <a:cs typeface="Calibri" panose="020F0502020204030204" pitchFamily="34" charset="0"/>
                <a:sym typeface="Times New Roman"/>
              </a:rPr>
              <a:t>difficult, or painful. </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ea typeface="Times New Roman"/>
                <a:cs typeface="Calibri" panose="020F0502020204030204" pitchFamily="34" charset="0"/>
                <a:sym typeface="Times New Roman"/>
              </a:rPr>
              <a:t>We don't believe we have the </a:t>
            </a:r>
            <a:r>
              <a:rPr lang="en-US" sz="2800" b="1" i="1" dirty="0">
                <a:solidFill>
                  <a:schemeClr val="bg1"/>
                </a:solidFill>
                <a:latin typeface="+mj-lt"/>
                <a:ea typeface="Times New Roman"/>
                <a:cs typeface="Calibri" panose="020F0502020204030204" pitchFamily="34" charset="0"/>
                <a:sym typeface="Times New Roman"/>
              </a:rPr>
              <a:t>resources</a:t>
            </a:r>
            <a:r>
              <a:rPr lang="en-US" sz="2800" b="1" dirty="0">
                <a:solidFill>
                  <a:schemeClr val="bg1"/>
                </a:solidFill>
                <a:latin typeface="+mj-lt"/>
                <a:ea typeface="Times New Roman"/>
                <a:cs typeface="Calibri" panose="020F0502020204030204" pitchFamily="34" charset="0"/>
                <a:sym typeface="Times New Roman"/>
              </a:rPr>
              <a:t> to cope</a:t>
            </a:r>
            <a:r>
              <a:rPr lang="en-US" sz="2800" dirty="0">
                <a:solidFill>
                  <a:schemeClr val="bg1"/>
                </a:solidFill>
                <a:latin typeface="+mj-lt"/>
                <a:ea typeface="Times New Roman"/>
                <a:cs typeface="Calibri" panose="020F0502020204030204" pitchFamily="34" charset="0"/>
                <a:sym typeface="Times New Roman"/>
              </a:rPr>
              <a:t>. </a:t>
            </a:r>
          </a:p>
          <a:p>
            <a:pPr marL="457200" lvl="1" indent="0">
              <a:lnSpc>
                <a:spcPct val="100000"/>
              </a:lnSpc>
              <a:spcBef>
                <a:spcPts val="360"/>
              </a:spcBef>
              <a:buClr>
                <a:schemeClr val="dk1"/>
              </a:buClr>
              <a:buSzPts val="1800"/>
              <a:buNone/>
            </a:pPr>
            <a:endParaRPr lang="en-US" sz="2800" dirty="0">
              <a:solidFill>
                <a:schemeClr val="bg1"/>
              </a:solidFill>
              <a:latin typeface="+mj-lt"/>
              <a:ea typeface="Times New Roman"/>
              <a:cs typeface="Calibri" panose="020F0502020204030204" pitchFamily="34" charset="0"/>
              <a:sym typeface="Times New Roman"/>
            </a:endParaRP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1. The unsettling effects of change</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2. The feeling that an outside force is challenging or threatening you</a:t>
            </a:r>
          </a:p>
          <a:p>
            <a:pPr lvl="1">
              <a:lnSpc>
                <a:spcPct val="100000"/>
              </a:lnSpc>
              <a:spcBef>
                <a:spcPts val="360"/>
              </a:spcBef>
              <a:buClr>
                <a:schemeClr val="dk1"/>
              </a:buClr>
              <a:buSzPts val="1800"/>
              <a:buFont typeface="Wingdings" panose="05000000000000000000" pitchFamily="2" charset="2"/>
              <a:buChar char="v"/>
            </a:pPr>
            <a:r>
              <a:rPr lang="en-US" sz="2800" dirty="0">
                <a:solidFill>
                  <a:schemeClr val="bg1"/>
                </a:solidFill>
                <a:latin typeface="+mj-lt"/>
              </a:rPr>
              <a:t>3. The feeling that you have lost personal control.</a:t>
            </a:r>
          </a:p>
          <a:p>
            <a:pPr marL="457200" lvl="1" indent="0">
              <a:lnSpc>
                <a:spcPct val="100000"/>
              </a:lnSpc>
              <a:spcBef>
                <a:spcPts val="360"/>
              </a:spcBef>
              <a:buClr>
                <a:schemeClr val="dk1"/>
              </a:buClr>
              <a:buSzPts val="1800"/>
              <a:buNone/>
            </a:pPr>
            <a:r>
              <a:rPr lang="en-US" sz="2800" dirty="0">
                <a:solidFill>
                  <a:schemeClr val="bg1"/>
                </a:solidFill>
                <a:latin typeface="+mj-lt"/>
                <a:cs typeface="Times New Roman" panose="02020603050405020304" pitchFamily="18" charset="0"/>
              </a:rPr>
              <a:t>All these mentioned the reasons lead us to feel stressed out</a:t>
            </a:r>
          </a:p>
        </p:txBody>
      </p:sp>
      <p:pic>
        <p:nvPicPr>
          <p:cNvPr id="4" name="Picture 3"/>
          <p:cNvPicPr>
            <a:picLocks noChangeAspect="1"/>
          </p:cNvPicPr>
          <p:nvPr/>
        </p:nvPicPr>
        <p:blipFill>
          <a:blip r:embed="rId2"/>
          <a:stretch>
            <a:fillRect/>
          </a:stretch>
        </p:blipFill>
        <p:spPr>
          <a:xfrm>
            <a:off x="8564137" y="304931"/>
            <a:ext cx="3519257" cy="2082981"/>
          </a:xfrm>
          <a:prstGeom prst="rect">
            <a:avLst/>
          </a:prstGeom>
          <a:ln>
            <a:noFill/>
          </a:ln>
          <a:effectLst>
            <a:softEdge rad="112500"/>
          </a:effectLst>
        </p:spPr>
      </p:pic>
      <p:pic>
        <p:nvPicPr>
          <p:cNvPr id="5" name="Picture 4"/>
          <p:cNvPicPr>
            <a:picLocks noChangeAspect="1"/>
          </p:cNvPicPr>
          <p:nvPr/>
        </p:nvPicPr>
        <p:blipFill>
          <a:blip r:embed="rId3"/>
          <a:stretch>
            <a:fillRect/>
          </a:stretch>
        </p:blipFill>
        <p:spPr>
          <a:xfrm>
            <a:off x="9242373" y="3057022"/>
            <a:ext cx="2841022" cy="1639614"/>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9676119" y="5084957"/>
            <a:ext cx="2407275" cy="1336864"/>
          </a:xfrm>
          <a:prstGeom prst="rect">
            <a:avLst/>
          </a:prstGeom>
          <a:ln>
            <a:noFill/>
          </a:ln>
          <a:effectLst>
            <a:softEdge rad="112500"/>
          </a:effectLst>
        </p:spPr>
      </p:pic>
    </p:spTree>
    <p:extLst>
      <p:ext uri="{BB962C8B-B14F-4D97-AF65-F5344CB8AC3E}">
        <p14:creationId xmlns:p14="http://schemas.microsoft.com/office/powerpoint/2010/main" val="2817334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latin typeface="Arial Rounded MT Bold" panose="020F0704030504030204" pitchFamily="34" charset="0"/>
              </a:rPr>
              <a:t>Stressors</a:t>
            </a:r>
          </a:p>
        </p:txBody>
      </p:sp>
      <p:sp>
        <p:nvSpPr>
          <p:cNvPr id="3" name="Content Placeholder 2"/>
          <p:cNvSpPr>
            <a:spLocks noGrp="1"/>
          </p:cNvSpPr>
          <p:nvPr>
            <p:ph idx="1"/>
          </p:nvPr>
        </p:nvSpPr>
        <p:spPr>
          <a:xfrm>
            <a:off x="838200" y="1825625"/>
            <a:ext cx="10870580" cy="1006785"/>
          </a:xfrm>
        </p:spPr>
        <p:txBody>
          <a:bodyPr>
            <a:normAutofit/>
          </a:bodyPr>
          <a:lstStyle/>
          <a:p>
            <a:pPr algn="just"/>
            <a:r>
              <a:rPr lang="en-US" sz="3200" dirty="0">
                <a:solidFill>
                  <a:schemeClr val="bg1"/>
                </a:solidFill>
              </a:rPr>
              <a:t>There are many circumstances or events that can produce stress. The sources of stress are called stressors.</a:t>
            </a:r>
          </a:p>
          <a:p>
            <a:pPr algn="just"/>
            <a:endParaRPr lang="en-US" sz="3200" dirty="0">
              <a:solidFill>
                <a:schemeClr val="bg1"/>
              </a:solidFill>
            </a:endParaRPr>
          </a:p>
        </p:txBody>
      </p:sp>
      <p:pic>
        <p:nvPicPr>
          <p:cNvPr id="4" name="Picture 3"/>
          <p:cNvPicPr>
            <a:picLocks noChangeAspect="1"/>
          </p:cNvPicPr>
          <p:nvPr/>
        </p:nvPicPr>
        <p:blipFill>
          <a:blip r:embed="rId2"/>
          <a:stretch>
            <a:fillRect/>
          </a:stretch>
        </p:blipFill>
        <p:spPr>
          <a:xfrm>
            <a:off x="9686140" y="2832410"/>
            <a:ext cx="2390631" cy="2128473"/>
          </a:xfrm>
          <a:prstGeom prst="rect">
            <a:avLst/>
          </a:prstGeom>
        </p:spPr>
      </p:pic>
      <p:sp>
        <p:nvSpPr>
          <p:cNvPr id="5" name="Content Placeholder 2"/>
          <p:cNvSpPr txBox="1">
            <a:spLocks/>
          </p:cNvSpPr>
          <p:nvPr/>
        </p:nvSpPr>
        <p:spPr>
          <a:xfrm>
            <a:off x="838200" y="2733509"/>
            <a:ext cx="6889595" cy="3901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3200" dirty="0">
              <a:solidFill>
                <a:schemeClr val="bg1"/>
              </a:solidFill>
            </a:endParaRPr>
          </a:p>
          <a:p>
            <a:pPr algn="just"/>
            <a:r>
              <a:rPr lang="en-US" sz="3200" dirty="0">
                <a:solidFill>
                  <a:schemeClr val="bg1"/>
                </a:solidFill>
              </a:rPr>
              <a:t>We will consider 3 types of stressors</a:t>
            </a:r>
          </a:p>
          <a:p>
            <a:pPr marL="0" indent="0" algn="just">
              <a:buNone/>
            </a:pPr>
            <a:r>
              <a:rPr lang="en-US" sz="3200" dirty="0">
                <a:solidFill>
                  <a:srgbClr val="FFC000"/>
                </a:solidFill>
              </a:rPr>
              <a:t>1- Frustration </a:t>
            </a:r>
            <a:r>
              <a:rPr lang="en-US" sz="3200" dirty="0">
                <a:solidFill>
                  <a:schemeClr val="bg1"/>
                </a:solidFill>
              </a:rPr>
              <a:t>(Blocking of goal directed </a:t>
            </a:r>
          </a:p>
          <a:p>
            <a:pPr marL="0" indent="0" algn="just">
              <a:buFont typeface="Arial" panose="020B0604020202020204" pitchFamily="34" charset="0"/>
              <a:buNone/>
            </a:pPr>
            <a:r>
              <a:rPr lang="en-US" sz="3200" dirty="0">
                <a:solidFill>
                  <a:schemeClr val="bg1"/>
                </a:solidFill>
              </a:rPr>
              <a:t>behavior) – light went off during paper.</a:t>
            </a:r>
          </a:p>
          <a:p>
            <a:pPr marL="0" indent="0" algn="just">
              <a:buFont typeface="Arial" panose="020B0604020202020204" pitchFamily="34" charset="0"/>
              <a:buNone/>
            </a:pPr>
            <a:r>
              <a:rPr lang="en-US" sz="3200" dirty="0">
                <a:solidFill>
                  <a:srgbClr val="FF0000"/>
                </a:solidFill>
              </a:rPr>
              <a:t>Example: </a:t>
            </a:r>
            <a:r>
              <a:rPr lang="en-US" sz="3200" dirty="0">
                <a:solidFill>
                  <a:schemeClr val="bg1"/>
                </a:solidFill>
              </a:rPr>
              <a:t>being stuck in a traffic jam can be very frustrating.</a:t>
            </a:r>
          </a:p>
        </p:txBody>
      </p:sp>
    </p:spTree>
    <p:extLst>
      <p:ext uri="{BB962C8B-B14F-4D97-AF65-F5344CB8AC3E}">
        <p14:creationId xmlns:p14="http://schemas.microsoft.com/office/powerpoint/2010/main" val="65122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3200" dirty="0">
                <a:solidFill>
                  <a:srgbClr val="FFC000"/>
                </a:solidFill>
              </a:rPr>
              <a:t>2-Conflict induced stress</a:t>
            </a:r>
            <a:r>
              <a:rPr lang="en-US" sz="3200" dirty="0">
                <a:solidFill>
                  <a:schemeClr val="bg1"/>
                </a:solidFill>
              </a:rPr>
              <a:t>. When some goals can be satisfied on the expense of others. </a:t>
            </a:r>
          </a:p>
          <a:p>
            <a:pPr marL="0" indent="0">
              <a:buNone/>
            </a:pPr>
            <a:r>
              <a:rPr lang="en-US" sz="3200" dirty="0">
                <a:solidFill>
                  <a:srgbClr val="FF0000"/>
                </a:solidFill>
              </a:rPr>
              <a:t>Example: </a:t>
            </a:r>
            <a:r>
              <a:rPr lang="en-US" sz="3200" dirty="0">
                <a:solidFill>
                  <a:schemeClr val="bg1"/>
                </a:solidFill>
              </a:rPr>
              <a:t>You can only buy one ice-cream out of two. </a:t>
            </a:r>
          </a:p>
          <a:p>
            <a:endParaRPr lang="en-US" dirty="0">
              <a:solidFill>
                <a:schemeClr val="bg1"/>
              </a:solidFill>
            </a:endParaRPr>
          </a:p>
          <a:p>
            <a:pPr marL="0" indent="0" algn="just">
              <a:buNone/>
            </a:pPr>
            <a:r>
              <a:rPr lang="en-US" dirty="0">
                <a:solidFill>
                  <a:srgbClr val="FFC000"/>
                </a:solidFill>
              </a:rPr>
              <a:t>3- Life induced stress </a:t>
            </a:r>
            <a:r>
              <a:rPr lang="en-US" dirty="0">
                <a:solidFill>
                  <a:schemeClr val="bg1"/>
                </a:solidFill>
              </a:rPr>
              <a:t>Life events that can be stressful</a:t>
            </a:r>
          </a:p>
          <a:p>
            <a:pPr marL="0" indent="0" algn="just">
              <a:buNone/>
            </a:pPr>
            <a:r>
              <a:rPr lang="en-US" dirty="0">
                <a:solidFill>
                  <a:srgbClr val="FF0000"/>
                </a:solidFill>
              </a:rPr>
              <a:t>Example: </a:t>
            </a:r>
            <a:r>
              <a:rPr lang="en-US" dirty="0">
                <a:solidFill>
                  <a:schemeClr val="bg1"/>
                </a:solidFill>
              </a:rPr>
              <a:t>Marriage, death of a loved one, divorced, change of schools, trouble with boss etc.</a:t>
            </a:r>
          </a:p>
          <a:p>
            <a:endParaRPr lang="en-US" dirty="0">
              <a:solidFill>
                <a:schemeClr val="bg1"/>
              </a:solidFill>
            </a:endParaRPr>
          </a:p>
          <a:p>
            <a:endParaRPr lang="en-US" dirty="0"/>
          </a:p>
        </p:txBody>
      </p:sp>
    </p:spTree>
    <p:extLst>
      <p:ext uri="{BB962C8B-B14F-4D97-AF65-F5344CB8AC3E}">
        <p14:creationId xmlns:p14="http://schemas.microsoft.com/office/powerpoint/2010/main" val="3423950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1805" y="992459"/>
            <a:ext cx="10772078" cy="5184504"/>
          </a:xfrm>
          <a:prstGeom prst="rect">
            <a:avLst/>
          </a:prstGeom>
        </p:spPr>
      </p:pic>
    </p:spTree>
    <p:extLst>
      <p:ext uri="{BB962C8B-B14F-4D97-AF65-F5344CB8AC3E}">
        <p14:creationId xmlns:p14="http://schemas.microsoft.com/office/powerpoint/2010/main" val="3152480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78" y="-130175"/>
            <a:ext cx="9962322" cy="1325563"/>
          </a:xfrm>
        </p:spPr>
        <p:txBody>
          <a:bodyPr/>
          <a:lstStyle/>
          <a:p>
            <a:r>
              <a:rPr lang="en-US" b="1" dirty="0">
                <a:solidFill>
                  <a:srgbClr val="FFC000"/>
                </a:solidFill>
              </a:rPr>
              <a:t>Causes of Stress in student life:</a:t>
            </a:r>
          </a:p>
        </p:txBody>
      </p:sp>
      <p:sp>
        <p:nvSpPr>
          <p:cNvPr id="3" name="Content Placeholder 2"/>
          <p:cNvSpPr>
            <a:spLocks noGrp="1"/>
          </p:cNvSpPr>
          <p:nvPr>
            <p:ph idx="1"/>
          </p:nvPr>
        </p:nvSpPr>
        <p:spPr>
          <a:xfrm>
            <a:off x="736600" y="1330324"/>
            <a:ext cx="10515600" cy="5184775"/>
          </a:xfrm>
        </p:spPr>
        <p:txBody>
          <a:bodyPr>
            <a:noAutofit/>
          </a:bodyPr>
          <a:lstStyle/>
          <a:p>
            <a:r>
              <a:rPr lang="en-US" sz="2400" dirty="0">
                <a:solidFill>
                  <a:schemeClr val="bg1"/>
                </a:solidFill>
              </a:rPr>
              <a:t>The National Institute of Mental Health (NIMH) notes some of the more common stressors for college students: </a:t>
            </a:r>
          </a:p>
          <a:p>
            <a:r>
              <a:rPr lang="en-US" sz="2400" dirty="0">
                <a:solidFill>
                  <a:schemeClr val="bg1"/>
                </a:solidFill>
              </a:rPr>
              <a:t>Increased academic demands </a:t>
            </a:r>
          </a:p>
          <a:p>
            <a:r>
              <a:rPr lang="en-US" sz="2400" dirty="0">
                <a:solidFill>
                  <a:schemeClr val="bg1"/>
                </a:solidFill>
              </a:rPr>
              <a:t>Being on your own in a new environment </a:t>
            </a:r>
          </a:p>
          <a:p>
            <a:r>
              <a:rPr lang="en-US" sz="2400" dirty="0">
                <a:solidFill>
                  <a:schemeClr val="bg1"/>
                </a:solidFill>
              </a:rPr>
              <a:t>Changes in family relations</a:t>
            </a:r>
          </a:p>
          <a:p>
            <a:r>
              <a:rPr lang="en-US" sz="2400" dirty="0">
                <a:solidFill>
                  <a:schemeClr val="bg1"/>
                </a:solidFill>
              </a:rPr>
              <a:t>Financial responsibilities </a:t>
            </a:r>
          </a:p>
          <a:p>
            <a:r>
              <a:rPr lang="en-US" sz="2400" dirty="0">
                <a:solidFill>
                  <a:schemeClr val="bg1"/>
                </a:solidFill>
              </a:rPr>
              <a:t>Changes in your social life </a:t>
            </a:r>
          </a:p>
          <a:p>
            <a:r>
              <a:rPr lang="en-US" sz="2400" dirty="0">
                <a:solidFill>
                  <a:schemeClr val="bg1"/>
                </a:solidFill>
              </a:rPr>
              <a:t>Exposure to new people, ideas, and temptations </a:t>
            </a:r>
          </a:p>
          <a:p>
            <a:r>
              <a:rPr lang="en-US" sz="2400" dirty="0">
                <a:solidFill>
                  <a:schemeClr val="bg1"/>
                </a:solidFill>
              </a:rPr>
              <a:t>Preparing for life after graduation.</a:t>
            </a:r>
          </a:p>
          <a:p>
            <a:r>
              <a:rPr lang="en-US" sz="2400" dirty="0">
                <a:solidFill>
                  <a:schemeClr val="bg1"/>
                </a:solidFill>
              </a:rPr>
              <a:t>Not getting enough sleep</a:t>
            </a:r>
          </a:p>
          <a:p>
            <a:r>
              <a:rPr lang="en-US" sz="2400" dirty="0">
                <a:solidFill>
                  <a:schemeClr val="bg1"/>
                </a:solidFill>
              </a:rPr>
              <a:t>Being lonely</a:t>
            </a:r>
          </a:p>
          <a:p>
            <a:r>
              <a:rPr lang="en-US" sz="2400" dirty="0">
                <a:solidFill>
                  <a:schemeClr val="bg1"/>
                </a:solidFill>
              </a:rPr>
              <a:t>Too many things to do</a:t>
            </a:r>
          </a:p>
        </p:txBody>
      </p:sp>
      <p:pic>
        <p:nvPicPr>
          <p:cNvPr id="4" name="Picture 3"/>
          <p:cNvPicPr>
            <a:picLocks noChangeAspect="1"/>
          </p:cNvPicPr>
          <p:nvPr/>
        </p:nvPicPr>
        <p:blipFill>
          <a:blip r:embed="rId2"/>
          <a:stretch>
            <a:fillRect/>
          </a:stretch>
        </p:blipFill>
        <p:spPr>
          <a:xfrm>
            <a:off x="9177836" y="3473236"/>
            <a:ext cx="2352909" cy="2426784"/>
          </a:xfrm>
          <a:prstGeom prst="rect">
            <a:avLst/>
          </a:prstGeom>
        </p:spPr>
      </p:pic>
    </p:spTree>
    <p:extLst>
      <p:ext uri="{BB962C8B-B14F-4D97-AF65-F5344CB8AC3E}">
        <p14:creationId xmlns:p14="http://schemas.microsoft.com/office/powerpoint/2010/main" val="139000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7">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TotalTime>
  <Words>1514</Words>
  <Application>Microsoft Office PowerPoint</Application>
  <PresentationFormat>Widescreen</PresentationFormat>
  <Paragraphs>185</Paragraphs>
  <Slides>36</Slides>
  <Notes>4</Notes>
  <HiddenSlides>0</HiddenSlides>
  <MMClips>2</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51" baseType="lpstr">
      <vt:lpstr>Arial Unicode MS</vt:lpstr>
      <vt:lpstr>Aharoni</vt:lpstr>
      <vt:lpstr>Arial</vt:lpstr>
      <vt:lpstr>Arial Rounded MT Bold</vt:lpstr>
      <vt:lpstr>Calibri</vt:lpstr>
      <vt:lpstr>Calibri Light</vt:lpstr>
      <vt:lpstr>Raleway</vt:lpstr>
      <vt:lpstr>Roboto</vt:lpstr>
      <vt:lpstr>Times New Roman</vt:lpstr>
      <vt:lpstr>Wingdings</vt:lpstr>
      <vt:lpstr>Wingdings 2</vt:lpstr>
      <vt:lpstr>3_Office Theme</vt:lpstr>
      <vt:lpstr>2_Office Theme</vt:lpstr>
      <vt:lpstr>Retrospect</vt:lpstr>
      <vt:lpstr>Clip</vt:lpstr>
      <vt:lpstr>PowerPoint Presentation</vt:lpstr>
      <vt:lpstr>PowerPoint Presentation</vt:lpstr>
      <vt:lpstr>Interpretation of online test</vt:lpstr>
      <vt:lpstr>STRESS</vt:lpstr>
      <vt:lpstr>Why do we feel "Stress Out"?</vt:lpstr>
      <vt:lpstr>Stressors</vt:lpstr>
      <vt:lpstr>PowerPoint Presentation</vt:lpstr>
      <vt:lpstr>PowerPoint Presentation</vt:lpstr>
      <vt:lpstr>Causes of Stress in student life:</vt:lpstr>
      <vt:lpstr>Stress as a physiological Reaction: Han Selye’s GAS (General adaptation syndrome)</vt:lpstr>
      <vt:lpstr>PowerPoint Presentation</vt:lpstr>
      <vt:lpstr>Example </vt:lpstr>
      <vt:lpstr>Example</vt:lpstr>
      <vt:lpstr>PowerPoint Presentation</vt:lpstr>
      <vt:lpstr>TYPES OF STRESS</vt:lpstr>
      <vt:lpstr>PowerPoint Presentation</vt:lpstr>
      <vt:lpstr>Symptoms of Distress</vt:lpstr>
      <vt:lpstr>Ineffective strategies to deal with stressors</vt:lpstr>
      <vt:lpstr>Effective strategies for coping with stressors</vt:lpstr>
      <vt:lpstr>PowerPoint Presentation</vt:lpstr>
      <vt:lpstr>PowerPoint Presentation</vt:lpstr>
      <vt:lpstr>Learning outcomes</vt:lpstr>
      <vt:lpstr>What is Anger? </vt:lpstr>
      <vt:lpstr>PowerPoint Presentation</vt:lpstr>
      <vt:lpstr>PowerPoint Presentation</vt:lpstr>
      <vt:lpstr>PowerPoint Presentation</vt:lpstr>
      <vt:lpstr> ACTIVITY What bugs you?  </vt:lpstr>
      <vt:lpstr>Anger – Producing Situations</vt:lpstr>
      <vt:lpstr>Anger is a problem</vt:lpstr>
      <vt:lpstr>Consequences of ACTING OUT</vt:lpstr>
      <vt:lpstr>ANGER CUES </vt:lpstr>
      <vt:lpstr>Dealing With Anger</vt:lpstr>
      <vt:lpstr>PowerPoint Presentation</vt:lpstr>
      <vt:lpstr>How can I control my anger long term? </vt:lpstr>
      <vt:lpstr>Anger Cycle: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Malhotra</dc:creator>
  <cp:lastModifiedBy>Ms. Shahtaj Shakir</cp:lastModifiedBy>
  <cp:revision>100</cp:revision>
  <dcterms:created xsi:type="dcterms:W3CDTF">2019-06-11T18:07:25Z</dcterms:created>
  <dcterms:modified xsi:type="dcterms:W3CDTF">2022-11-25T10:10:10Z</dcterms:modified>
</cp:coreProperties>
</file>